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1"/>
  </p:notesMasterIdLst>
  <p:sldIdLst>
    <p:sldId id="264" r:id="rId2"/>
    <p:sldId id="343" r:id="rId3"/>
    <p:sldId id="348" r:id="rId4"/>
    <p:sldId id="358" r:id="rId5"/>
    <p:sldId id="357" r:id="rId6"/>
    <p:sldId id="359" r:id="rId7"/>
    <p:sldId id="356" r:id="rId8"/>
    <p:sldId id="350" r:id="rId9"/>
    <p:sldId id="351" r:id="rId10"/>
    <p:sldId id="352" r:id="rId11"/>
    <p:sldId id="360" r:id="rId12"/>
    <p:sldId id="361" r:id="rId13"/>
    <p:sldId id="364" r:id="rId14"/>
    <p:sldId id="363" r:id="rId15"/>
    <p:sldId id="355" r:id="rId16"/>
    <p:sldId id="367" r:id="rId17"/>
    <p:sldId id="365" r:id="rId18"/>
    <p:sldId id="362" r:id="rId19"/>
    <p:sldId id="366" r:id="rId20"/>
  </p:sldIdLst>
  <p:sldSz cx="12192000" cy="6858000"/>
  <p:notesSz cx="6858000" cy="9144000"/>
  <p:embeddedFontLst>
    <p:embeddedFont>
      <p:font typeface="AppleSDGothicNeoM00" panose="02000503000000000000" pitchFamily="2" charset="-128"/>
      <p:regular r:id="rId22"/>
    </p:embeddedFont>
    <p:embeddedFont>
      <p:font typeface="AppleSDGothicNeoR00" panose="02000503000000000000" pitchFamily="2" charset="-128"/>
      <p:regular r:id="rId23"/>
    </p:embeddedFont>
    <p:embeddedFont>
      <p:font typeface="Anton" pitchFamily="2" charset="77"/>
      <p:regular r:id="rId24"/>
    </p:embeddedFont>
    <p:embeddedFont>
      <p:font typeface="DM Sans" pitchFamily="2" charset="77"/>
      <p:regular r:id="rId25"/>
      <p:bold r:id="rId26"/>
      <p:italic r:id="rId27"/>
      <p:boldItalic r:id="rId28"/>
    </p:embeddedFont>
  </p:embeddedFontLst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5C7"/>
    <a:srgbClr val="9F55FE"/>
    <a:srgbClr val="F601FF"/>
    <a:srgbClr val="D1AEFF"/>
    <a:srgbClr val="000000"/>
    <a:srgbClr val="C1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0408"/>
  </p:normalViewPr>
  <p:slideViewPr>
    <p:cSldViewPr snapToGrid="0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-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1742C-3B6B-7C46-AB2D-F72B9775EC41}" type="datetimeFigureOut">
              <a:rPr lang="en-FR" smtClean="0"/>
              <a:t>21/04/2024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86518-742D-5244-BD4A-38241529F111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58376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944f10153fc3f1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944f10153fc3f1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761df8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761df8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관리자의 경우 관리자는 전용 페이지를 통해 회원과 트레이너의 정보 열람 및 수정이 가능합니다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 회원의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예약을 보고 삭제가 가능하고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회원들의 헬스장 입장 로그를 확인이 가능합니다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062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556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안녕하십니까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이어서 설명을 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이번에 설명드릴 부분은 보안인데요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조가 가장 많이 신경을 쓴 부분 중 하나입니다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조는 보안을 위해서 암호화 기법과 문자를 이용한 본인인증 기능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쓰레드를 활용한 자동 로그아웃 기능을 구현했습니다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암호화 기법입니다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조는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해킹당할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경우를 대비해서 비밀번호를 해시 함수를 통해서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자의 문자열로 바꿔서 저장을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위해서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BCrypt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라는 라이브러리를 사용했습니다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해시 함수를 이용했기 때문에 동일한 비밀번호일 경우 동일한 해시 값이 나오지 않는 것이냐고 생각하실 텐데요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암호화 전 비밀번호에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랜덤한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데이터 값인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salt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추가하기 때문에 동일한 결과가 나오지 않습니다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로그인 할 때 역시 해시 함수를 통해서 검증을 하기 때문에 프로그램 내부 혹은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직접 들여다보더라도 소중한 저희 고객분들의 비밀번호는 절대 유출되지 않습니다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604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다음은 문자를 이용한 본인인증 기능입니다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저희는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coolSMS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통한 문자 발송 기능을 구현했습니다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임의의 사용자가 다른 사람의 휴대 전화 번호를 이용하여 가입하는 것을 막기 위해서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한 명이 여러 개의 계정을 생성하는 것을 막기 위해서 본인인증 절차를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랜덤 함수로 생성된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랜덤한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네자리의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숫자가 문자를 통해서 발송되고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발송된 숫자를 정확히 입력해야 회원가입을 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마지막으로 자동 로그아웃 기능입니다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키오스크를 사용하다 보면 로그아웃을 하지 않고 그대로 떠나버리는 사람들을 종종 보셨을 것입니다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나중에 사용할 고객분들에게 불편함을 끼칠 수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악의적인 목적을 가지고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로그인된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계정을 조작할 수도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방지하기 위해서 자동 로그아웃 기능을 구현했습니다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 동안 아무런 조작을 하지 않을 경우 자동으로 로그아웃이 되면서 로그인 화면으로 돌아가게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단순히 커서를 움직이는 동작만 하더라도 자동 로그아웃 타이머는 다시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리셋되도록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사용자가 자동 로그아웃 기능이 있다는 것을 모르고 있다가 의도치 않게 로그아웃을 당하는 경우를 방지하기 위해서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알림창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또한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자동 로그아웃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초 전에는 안내 음성과 함께 남은 시간이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알림창으로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 상태에서 사용자가 임의의 조작을 할 경우 타이머가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리셋됨과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동시에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알림창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또한 자동으로 사라집니다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8637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이어서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설계에 대해서 설명 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구조를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다이어그램을 통해서 보여드리고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효과적으로 사용하기 위해 만든 프로시저와 이벤트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스케쥴러에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대해서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설명드리겠습니다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저희 조는 키오스크의 이용에 필요한 정보를 효과적으로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중복 없이 저장하기 위해 고민을 많이 하였고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이것이 그 결과입니다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관리자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멤버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트레이너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상품의 정보가 각각 다른 테이블에 들어가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이들의 관계를 표현하기 위해 출입 기록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예약 정보를 각각 다른 테이블에 저장하고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세 테이블은 데이터의 무결성을 위해 외래 키를 사용하고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이러한 데이터베이스에서 정보를 저장하고 열람하기 위해서는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통해서 복잡하고 긴 쿼리문을 실행해야 할 때가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통신 시간을 증가시키는 원인이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해결하기 위해서 저희 조는 프로시저를 사용해서 쿼리문을 간결하게 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이것들이 저희 조가 만든 프로시저입니다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구매 및 예약 기능을 구현하기 위해서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3274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또한 헬스장 이용권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사물함 및 운동복 대여권의 경우 당연한 소리지만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남은 이용 일수를 매일 지속적으로 갱신해야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손쉽고 빠르게 작업하기 위해서 이벤트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스케쥴러를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다음이 저희 조가 사용한 이벤트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스케쥴러입니다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시스템 시간으로 매일 자정에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모든 이용자들의 이용권의 남은 일수가 하나씩 줄어듭니다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사물함 이용권의 경우 남은 일수가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일이 될 경우 지정된 사물함 번호도 함께 삭제하게 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다음으로는 데이터베이스 사용 속도를 증가시키기 위해 사용한 외부 라이브러리인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히카리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대해서 말씀드리겠습니다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앞서 요구사항 부분에서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말씀드렸다시피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저희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JavaGym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구매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회원가입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수정 등 다양한 기능이 존재하기 때문에 데이터베이스와의 통신이 잦은 편입니다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통신을 할 때마다 새로 커넥션을 얻는 작업은 프로그램의 속도를 느리게 하는 원인이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해결하기 위해 저희 조는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히카리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사용하여 커넥션 풀을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미리 일정 개수의 커넥션을 프로그램 실행 시에 만들어서 보관하다가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 호출 시에 저장된 커넥션을 사용하여 커넥션을 얻는 과정을 생략했습니다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연결이 끝나면 사용한 커넥션은 삭제하지 않고 다시 커넥션 풀로 되돌림으로써 커넥션 생성 및 삭제 과정을 생략했습니다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38943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또한 헬스장 이용권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사물함 및 운동복 대여권의 경우 당연한 소리지만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남은 이용 일수를 매일 지속적으로 갱신해야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손쉽고 빠르게 작업하기 위해서 이벤트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스케쥴러를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다음이 저희 조가 사용한 이벤트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스케쥴러입니다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시스템 시간으로 매일 자정에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모든 이용자들의 이용권의 남은 일수가 하나씩 줄어듭니다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사물함 이용권의 경우 남은 일수가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일이 될 경우 지정된 사물함 번호도 함께 삭제하게 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다음으로는 데이터베이스 사용 속도를 증가시키기 위해 사용한 외부 라이브러리인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히카리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대해서 말씀드리겠습니다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앞서 요구사항 부분에서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말씀드렸다시피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저희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JavaGym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구매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예약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회원가입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수정 등 다양한 기능이 존재하기 때문에 데이터베이스와의 통신이 잦은 편입니다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통신을 할 때마다 새로 커넥션을 얻는 작업은 프로그램의 속도를 느리게 하는 원인이 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이를 해결하기 위해 저희 조는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히카리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사용하여 커넥션 풀을 만들었습니다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미리 일정 개수의 커넥션을 프로그램 실행 시에 만들어서 보관하다가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 호출 시에 저장된 커넥션을 사용하여 커넥션을 얻는 과정을 생략했습니다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연결이 끝나면 사용한 커넥션은 삭제하지 않고 다시 커넥션 풀로 되돌림으로써 커넥션 생성 및 삭제 과정을 생략했습니다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4397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6865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28990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002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761df8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761df8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40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9911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헬스장을 방문하실 때마다 트레이너와의 대화나 예약에 부담을 </a:t>
            </a:r>
            <a:r>
              <a:rPr lang="ko-KR" altLang="en-US" b="0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느끼시나요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?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걱정하지 마세요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저희 헬스장에 새롭게 도입된 키오스크 시스템을 통해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여러분은 더 이상 직접적인 대화 없이도 원활하게 운동 일정을 관리하실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트레이너와의 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1:1 </a:t>
            </a:r>
            <a:r>
              <a:rPr lang="ko-KR" altLang="en-US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상담 없이도 운동 일정을 관리할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편리한 자동화 서비스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 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본인 인증을 통해 출입 및 이용권 구매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en-GB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PT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예약 등의 서비스를 자동화하여 편리성을 높입니다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효율적인 데이터 관리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 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및 트레이너 정보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예약 내역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이용 기록 등의 데이터를 체계적으로 관리할 수 있습니다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대인 접촉 최소화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 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특히 대인 접촉을 꺼리는 내향적 성향의 회원들을 위해 무인 서비스를 제공합니다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57200" indent="-457200"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개인적인 시간 활용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키오스크를 사용하면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여러분의 편한 시간에 맞춰 자유롭게 예약을 하실 수 있습니다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12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비대면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서비스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키오스크는 </a:t>
            </a:r>
            <a:r>
              <a:rPr lang="ko-KR" altLang="en-US" sz="12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비대면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서비스를 제공함으로써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사회적 상호작용에 대한 부담을 줄여드립니다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프라이버시 보호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개인 정보를 보호하며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트레이너와의 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1:1 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상담 없이도 운동 일정을 관리할 수 있습니다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 algn="l"/>
            <a:endParaRPr lang="en-US" altLang="ko-KR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ko-KR" b="1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30526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운영 효율성 증대</a:t>
            </a:r>
            <a:r>
              <a:rPr lang="en-US" altLang="ko-KR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:</a:t>
            </a:r>
            <a:r>
              <a:rPr lang="ko-KR" altLang="en-US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 자동화된 시스템을 통해 인력 및 시간 낭비를 줄일 수 있습니다</a:t>
            </a:r>
            <a:r>
              <a:rPr lang="en-US" altLang="ko-KR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회원 만족도 향상</a:t>
            </a:r>
            <a:r>
              <a:rPr lang="en-US" altLang="ko-KR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:</a:t>
            </a:r>
            <a:r>
              <a:rPr lang="ko-KR" altLang="en-US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 편리한 서비스와 개인 맞춤형 기능으로 회원들의 만족도를 높일 수 있습니다</a:t>
            </a:r>
            <a:r>
              <a:rPr lang="en-US" altLang="ko-KR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보안성 강화</a:t>
            </a:r>
            <a:r>
              <a:rPr lang="en-US" altLang="ko-KR" b="1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:</a:t>
            </a:r>
            <a:r>
              <a:rPr lang="ko-KR" altLang="en-US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 암호화 및 본인인증 절차를 통해 데이터 보안을 강화할 수 있습니다</a:t>
            </a:r>
            <a:r>
              <a:rPr lang="en-US" altLang="ko-KR" b="0" i="0" dirty="0">
                <a:solidFill>
                  <a:srgbClr val="29261B"/>
                </a:solidFill>
                <a:effectLst/>
                <a:highlight>
                  <a:srgbClr val="F0EEE5"/>
                </a:highlight>
                <a:latin typeface="__tiempos_b6f14e"/>
              </a:rPr>
              <a:t>.</a:t>
            </a: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/>
            <a:endParaRPr lang="en-US" altLang="ko-KR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1)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회원 관리 효율성 증대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대기시간 감소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출입통제 간소화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</a:t>
            </a:r>
            <a:endParaRPr lang="en-US" altLang="ko-KR" sz="12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2)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운영 비용 절감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관리인력 감축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3)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회원의 편의 향상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카카오톡 등 오픈 필요성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X.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예약할 때 마다 </a:t>
            </a:r>
            <a:r>
              <a:rPr lang="ko-KR" altLang="en-US" sz="1200" dirty="0" err="1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연락해야하는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부담감 </a:t>
            </a:r>
            <a:r>
              <a:rPr lang="en-US" altLang="ko-KR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low-&gt;</a:t>
            </a:r>
            <a:r>
              <a:rPr lang="ko-KR" altLang="en-US" sz="12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증가 가능성</a:t>
            </a:r>
            <a:endParaRPr lang="en-US" altLang="ko-KR" sz="12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7723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193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86518-742D-5244-BD4A-38241529F111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5714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761df8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761df8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우선 요구사항 정의에 대해서 말씀드리겠습니다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조가 많은 시간을 쓴 곳이기도 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저희 조는 헬스장을 이용하는 모든 사람들이 이용할 수 있는 키오스크라는 주제에 맞는 프로그램을 개발하기 위해서 수많은 요구사항들을 정의하였습니다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먼저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회원이 서비스를 이용하기 위해서는 회원가입이 필요합니다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회원가입 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메인페이지에서는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출입 가능한 상태일 경우 문을 자동으로 열어주는 자동 입장 기능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헬스장의 모든 상품들을 한 번에 구매 가능한 장바구니 기능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예약을 할 수 있는 기능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자신이 구매한 상품의 잔여일 또는 횟수를 알 수 있는 마이페이지 기능 등이 존재합니다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사용자는 회원가입 할 수 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헬스장 이용권이 있거나 당일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PT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예약이 있는 회원만 헬스장에 입장할 수 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주요 기능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]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결제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회원은 헬스장 이용권과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PT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예약권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사물함 이용권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운동복 대여권을 결제페이지에서 한꺼번에 구매할 수 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예약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PT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이용권이 있는 회원은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PT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동시에 최대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회까지 예약할 수 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회원은 로그인 시 본인의 남은 기간과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PT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이용권 횟수를 확인할 수 있어야 한다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b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 정보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사물함・운동복의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남은 기간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PT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예약일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PT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트레이너를 확인할 수 있다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05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e761df8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e761df8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트레이너의 경우 자신이 담당하는 회원들의 예약 일정을 확인 및 수정이 가능하고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신규 예약을 등록 또한 가능합니다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물론 이것들 뿐만이 아니라 수많은 요구사항들이 존재하고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거의 대부분은 구현을 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자세한 것들은 이후 시연 때 말씀드리겠습니다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indent="127000" algn="just" rtl="0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더블클릭하면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예약수정</a:t>
            </a:r>
            <a:endParaRPr lang="ko-KR" alt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748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96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840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30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947400" y="596055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/>
          </p:nvPr>
        </p:nvSpPr>
        <p:spPr>
          <a:xfrm>
            <a:off x="7846800" y="863600"/>
            <a:ext cx="3352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846803" y="1280425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6959600" y="1153767"/>
            <a:ext cx="6816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/>
          </p:nvPr>
        </p:nvSpPr>
        <p:spPr>
          <a:xfrm>
            <a:off x="7846800" y="2160261"/>
            <a:ext cx="3352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5"/>
          </p:nvPr>
        </p:nvSpPr>
        <p:spPr>
          <a:xfrm>
            <a:off x="7846803" y="2552099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 hasCustomPrompt="1"/>
          </p:nvPr>
        </p:nvSpPr>
        <p:spPr>
          <a:xfrm>
            <a:off x="6959500" y="2447516"/>
            <a:ext cx="6816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/>
          </p:nvPr>
        </p:nvSpPr>
        <p:spPr>
          <a:xfrm>
            <a:off x="7846801" y="3527593"/>
            <a:ext cx="3352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7846803" y="3926791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 hasCustomPrompt="1"/>
          </p:nvPr>
        </p:nvSpPr>
        <p:spPr>
          <a:xfrm>
            <a:off x="6959533" y="3859000"/>
            <a:ext cx="6816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/>
          </p:nvPr>
        </p:nvSpPr>
        <p:spPr>
          <a:xfrm>
            <a:off x="7846801" y="4894928"/>
            <a:ext cx="3352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4"/>
          </p:nvPr>
        </p:nvSpPr>
        <p:spPr>
          <a:xfrm>
            <a:off x="7846804" y="5283087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 hasCustomPrompt="1"/>
          </p:nvPr>
        </p:nvSpPr>
        <p:spPr>
          <a:xfrm>
            <a:off x="6959567" y="5139451"/>
            <a:ext cx="6816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9239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947400" y="597567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title" idx="2"/>
          </p:nvPr>
        </p:nvSpPr>
        <p:spPr>
          <a:xfrm>
            <a:off x="7647784" y="2532100"/>
            <a:ext cx="3596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7647800" y="2918449"/>
            <a:ext cx="3596800" cy="1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title" idx="3"/>
          </p:nvPr>
        </p:nvSpPr>
        <p:spPr>
          <a:xfrm>
            <a:off x="7647784" y="4152767"/>
            <a:ext cx="3596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4"/>
          </p:nvPr>
        </p:nvSpPr>
        <p:spPr>
          <a:xfrm>
            <a:off x="7647800" y="4539107"/>
            <a:ext cx="3596800" cy="11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918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194000" y="2984100"/>
            <a:ext cx="5804000" cy="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30800" y="4106500"/>
            <a:ext cx="573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667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3194000" y="1489533"/>
            <a:ext cx="5804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99973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6301233" y="2574499"/>
            <a:ext cx="4389600" cy="2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63012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652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947400" y="597567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title" idx="2"/>
          </p:nvPr>
        </p:nvSpPr>
        <p:spPr>
          <a:xfrm>
            <a:off x="1345217" y="2743167"/>
            <a:ext cx="35968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1"/>
          </p:nvPr>
        </p:nvSpPr>
        <p:spPr>
          <a:xfrm>
            <a:off x="1345233" y="3129489"/>
            <a:ext cx="3596800" cy="19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71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947400" y="598095"/>
            <a:ext cx="102972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2"/>
          </p:nvPr>
        </p:nvSpPr>
        <p:spPr>
          <a:xfrm>
            <a:off x="4419600" y="4345045"/>
            <a:ext cx="33528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1"/>
          </p:nvPr>
        </p:nvSpPr>
        <p:spPr>
          <a:xfrm>
            <a:off x="4419600" y="4750159"/>
            <a:ext cx="33528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3"/>
          </p:nvPr>
        </p:nvSpPr>
        <p:spPr>
          <a:xfrm>
            <a:off x="4419600" y="2162311"/>
            <a:ext cx="3352800" cy="5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4"/>
          </p:nvPr>
        </p:nvSpPr>
        <p:spPr>
          <a:xfrm>
            <a:off x="4419600" y="2568867"/>
            <a:ext cx="33528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617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779900" y="647739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 idx="2"/>
          </p:nvPr>
        </p:nvSpPr>
        <p:spPr>
          <a:xfrm>
            <a:off x="1288131" y="4174261"/>
            <a:ext cx="33528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"/>
          </p:nvPr>
        </p:nvSpPr>
        <p:spPr>
          <a:xfrm>
            <a:off x="1288131" y="45808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3"/>
          </p:nvPr>
        </p:nvSpPr>
        <p:spPr>
          <a:xfrm>
            <a:off x="7551075" y="4174261"/>
            <a:ext cx="3352800" cy="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4"/>
          </p:nvPr>
        </p:nvSpPr>
        <p:spPr>
          <a:xfrm>
            <a:off x="7551075" y="45808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530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947400" y="598095"/>
            <a:ext cx="10297200" cy="6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title" idx="2"/>
          </p:nvPr>
        </p:nvSpPr>
        <p:spPr>
          <a:xfrm>
            <a:off x="7680300" y="1807800"/>
            <a:ext cx="3032400" cy="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7680300" y="2229043"/>
            <a:ext cx="30324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26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487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947400" y="598095"/>
            <a:ext cx="10297200" cy="6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1"/>
          </p:nvPr>
        </p:nvSpPr>
        <p:spPr>
          <a:xfrm>
            <a:off x="1382700" y="2780867"/>
            <a:ext cx="5578400" cy="2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049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1581167" y="4207127"/>
            <a:ext cx="3352800" cy="4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1581133" y="4598932"/>
            <a:ext cx="3352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51" name="Google Shape;251;p23"/>
          <p:cNvSpPr txBox="1">
            <a:spLocks noGrp="1"/>
          </p:cNvSpPr>
          <p:nvPr>
            <p:ph type="title" idx="2"/>
          </p:nvPr>
        </p:nvSpPr>
        <p:spPr>
          <a:xfrm>
            <a:off x="7258067" y="4207127"/>
            <a:ext cx="3352800" cy="4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7258033" y="4598932"/>
            <a:ext cx="33528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208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2776387" y="2759700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1"/>
          </p:nvPr>
        </p:nvSpPr>
        <p:spPr>
          <a:xfrm>
            <a:off x="2776400" y="3186500"/>
            <a:ext cx="29812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 idx="2"/>
          </p:nvPr>
        </p:nvSpPr>
        <p:spPr>
          <a:xfrm>
            <a:off x="6434387" y="2759700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3"/>
          </p:nvPr>
        </p:nvSpPr>
        <p:spPr>
          <a:xfrm>
            <a:off x="6434400" y="3186500"/>
            <a:ext cx="29812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1161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>
            <a:spLocks noGrp="1"/>
          </p:cNvSpPr>
          <p:nvPr>
            <p:ph type="title"/>
          </p:nvPr>
        </p:nvSpPr>
        <p:spPr>
          <a:xfrm>
            <a:off x="947400" y="595161"/>
            <a:ext cx="10297200" cy="6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1"/>
          </p:nvPr>
        </p:nvSpPr>
        <p:spPr>
          <a:xfrm>
            <a:off x="6847367" y="1888300"/>
            <a:ext cx="4565200" cy="3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719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947400" y="598095"/>
            <a:ext cx="102972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5"/>
          <p:cNvSpPr txBox="1">
            <a:spLocks noGrp="1"/>
          </p:cNvSpPr>
          <p:nvPr>
            <p:ph type="title" idx="2"/>
          </p:nvPr>
        </p:nvSpPr>
        <p:spPr>
          <a:xfrm>
            <a:off x="1057300" y="2252032"/>
            <a:ext cx="33528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subTitle" idx="1"/>
          </p:nvPr>
        </p:nvSpPr>
        <p:spPr>
          <a:xfrm>
            <a:off x="1057300" y="2658032"/>
            <a:ext cx="33528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title" idx="3"/>
          </p:nvPr>
        </p:nvSpPr>
        <p:spPr>
          <a:xfrm>
            <a:off x="1057300" y="4414199"/>
            <a:ext cx="33528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1057300" y="4805127"/>
            <a:ext cx="33528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title" idx="5"/>
          </p:nvPr>
        </p:nvSpPr>
        <p:spPr>
          <a:xfrm>
            <a:off x="7781933" y="2252032"/>
            <a:ext cx="33528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7781933" y="2658032"/>
            <a:ext cx="33528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title" idx="7"/>
          </p:nvPr>
        </p:nvSpPr>
        <p:spPr>
          <a:xfrm>
            <a:off x="7781933" y="4414199"/>
            <a:ext cx="33528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7781933" y="4805127"/>
            <a:ext cx="33528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57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940409" y="4299933"/>
            <a:ext cx="2285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1"/>
          </p:nvPr>
        </p:nvSpPr>
        <p:spPr>
          <a:xfrm>
            <a:off x="940409" y="4701333"/>
            <a:ext cx="2285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2" name="Google Shape;292;p26"/>
          <p:cNvSpPr txBox="1">
            <a:spLocks noGrp="1"/>
          </p:cNvSpPr>
          <p:nvPr>
            <p:ph type="title" idx="2"/>
          </p:nvPr>
        </p:nvSpPr>
        <p:spPr>
          <a:xfrm>
            <a:off x="3617096" y="4299933"/>
            <a:ext cx="2285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3"/>
          </p:nvPr>
        </p:nvSpPr>
        <p:spPr>
          <a:xfrm>
            <a:off x="3617096" y="4701333"/>
            <a:ext cx="2285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title" idx="4"/>
          </p:nvPr>
        </p:nvSpPr>
        <p:spPr>
          <a:xfrm>
            <a:off x="6295357" y="4299933"/>
            <a:ext cx="2285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5"/>
          </p:nvPr>
        </p:nvSpPr>
        <p:spPr>
          <a:xfrm>
            <a:off x="6295357" y="4701333"/>
            <a:ext cx="2285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title" idx="6"/>
          </p:nvPr>
        </p:nvSpPr>
        <p:spPr>
          <a:xfrm>
            <a:off x="8959580" y="4299933"/>
            <a:ext cx="2285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7"/>
          </p:nvPr>
        </p:nvSpPr>
        <p:spPr>
          <a:xfrm>
            <a:off x="8959580" y="4701333"/>
            <a:ext cx="2285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 idx="8"/>
          </p:nvPr>
        </p:nvSpPr>
        <p:spPr>
          <a:xfrm>
            <a:off x="947400" y="598095"/>
            <a:ext cx="102972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034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>
            <a:spLocks noGrp="1"/>
          </p:cNvSpPr>
          <p:nvPr>
            <p:ph type="title"/>
          </p:nvPr>
        </p:nvSpPr>
        <p:spPr>
          <a:xfrm>
            <a:off x="947400" y="649633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304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title"/>
          </p:nvPr>
        </p:nvSpPr>
        <p:spPr>
          <a:xfrm>
            <a:off x="947400" y="65047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title" idx="2"/>
          </p:nvPr>
        </p:nvSpPr>
        <p:spPr>
          <a:xfrm>
            <a:off x="867033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subTitle" idx="1"/>
          </p:nvPr>
        </p:nvSpPr>
        <p:spPr>
          <a:xfrm>
            <a:off x="867033" y="2745533"/>
            <a:ext cx="29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 idx="3"/>
          </p:nvPr>
        </p:nvSpPr>
        <p:spPr>
          <a:xfrm>
            <a:off x="4605400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ubTitle" idx="4"/>
          </p:nvPr>
        </p:nvSpPr>
        <p:spPr>
          <a:xfrm>
            <a:off x="4605400" y="2745533"/>
            <a:ext cx="29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09" name="Google Shape;309;p27"/>
          <p:cNvSpPr txBox="1">
            <a:spLocks noGrp="1"/>
          </p:cNvSpPr>
          <p:nvPr>
            <p:ph type="title" idx="5"/>
          </p:nvPr>
        </p:nvSpPr>
        <p:spPr>
          <a:xfrm>
            <a:off x="8343767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27"/>
          <p:cNvSpPr txBox="1">
            <a:spLocks noGrp="1"/>
          </p:cNvSpPr>
          <p:nvPr>
            <p:ph type="subTitle" idx="6"/>
          </p:nvPr>
        </p:nvSpPr>
        <p:spPr>
          <a:xfrm>
            <a:off x="8343767" y="2745533"/>
            <a:ext cx="29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11" name="Google Shape;311;p27"/>
          <p:cNvSpPr txBox="1">
            <a:spLocks noGrp="1"/>
          </p:cNvSpPr>
          <p:nvPr>
            <p:ph type="title" idx="7"/>
          </p:nvPr>
        </p:nvSpPr>
        <p:spPr>
          <a:xfrm>
            <a:off x="867033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7"/>
          <p:cNvSpPr txBox="1">
            <a:spLocks noGrp="1"/>
          </p:cNvSpPr>
          <p:nvPr>
            <p:ph type="subTitle" idx="8"/>
          </p:nvPr>
        </p:nvSpPr>
        <p:spPr>
          <a:xfrm>
            <a:off x="867033" y="5168067"/>
            <a:ext cx="29812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title" idx="9"/>
          </p:nvPr>
        </p:nvSpPr>
        <p:spPr>
          <a:xfrm>
            <a:off x="4605400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ubTitle" idx="13"/>
          </p:nvPr>
        </p:nvSpPr>
        <p:spPr>
          <a:xfrm>
            <a:off x="4605400" y="5168067"/>
            <a:ext cx="29812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title" idx="14"/>
          </p:nvPr>
        </p:nvSpPr>
        <p:spPr>
          <a:xfrm>
            <a:off x="8343767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27"/>
          <p:cNvSpPr txBox="1">
            <a:spLocks noGrp="1"/>
          </p:cNvSpPr>
          <p:nvPr>
            <p:ph type="subTitle" idx="15"/>
          </p:nvPr>
        </p:nvSpPr>
        <p:spPr>
          <a:xfrm>
            <a:off x="8343767" y="5168067"/>
            <a:ext cx="29812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4536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947400" y="65047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title" idx="2"/>
          </p:nvPr>
        </p:nvSpPr>
        <p:spPr>
          <a:xfrm>
            <a:off x="943233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1"/>
          </p:nvPr>
        </p:nvSpPr>
        <p:spPr>
          <a:xfrm>
            <a:off x="943233" y="45489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title" idx="3"/>
          </p:nvPr>
        </p:nvSpPr>
        <p:spPr>
          <a:xfrm>
            <a:off x="4605400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4"/>
          </p:nvPr>
        </p:nvSpPr>
        <p:spPr>
          <a:xfrm>
            <a:off x="4605400" y="45489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5"/>
          </p:nvPr>
        </p:nvSpPr>
        <p:spPr>
          <a:xfrm>
            <a:off x="8267567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6"/>
          </p:nvPr>
        </p:nvSpPr>
        <p:spPr>
          <a:xfrm>
            <a:off x="8267567" y="45489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9800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936967" y="1500300"/>
            <a:ext cx="50576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13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481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>
            <a:spLocks noGrp="1"/>
          </p:cNvSpPr>
          <p:nvPr>
            <p:ph type="title"/>
          </p:nvPr>
        </p:nvSpPr>
        <p:spPr>
          <a:xfrm>
            <a:off x="6187000" y="1371600"/>
            <a:ext cx="50576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384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363000" y="1443600"/>
            <a:ext cx="9466000" cy="41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13333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3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subTitle" idx="1"/>
          </p:nvPr>
        </p:nvSpPr>
        <p:spPr>
          <a:xfrm>
            <a:off x="829200" y="1997167"/>
            <a:ext cx="4392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2"/>
          </p:nvPr>
        </p:nvSpPr>
        <p:spPr>
          <a:xfrm>
            <a:off x="779900" y="2326271"/>
            <a:ext cx="4392400" cy="3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title"/>
          </p:nvPr>
        </p:nvSpPr>
        <p:spPr>
          <a:xfrm>
            <a:off x="947400" y="64921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8868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1250200" y="2428433"/>
            <a:ext cx="45516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ubTitle" idx="1"/>
          </p:nvPr>
        </p:nvSpPr>
        <p:spPr>
          <a:xfrm>
            <a:off x="1250200" y="3248367"/>
            <a:ext cx="4529200" cy="1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239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947400" y="649633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089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947400" y="64921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title" idx="2"/>
          </p:nvPr>
        </p:nvSpPr>
        <p:spPr>
          <a:xfrm>
            <a:off x="1581167" y="4292276"/>
            <a:ext cx="3352800" cy="4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"/>
          </p:nvPr>
        </p:nvSpPr>
        <p:spPr>
          <a:xfrm>
            <a:off x="1581133" y="4682375"/>
            <a:ext cx="33528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title" idx="3"/>
          </p:nvPr>
        </p:nvSpPr>
        <p:spPr>
          <a:xfrm>
            <a:off x="7258067" y="4292276"/>
            <a:ext cx="3352800" cy="4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subTitle" idx="4"/>
          </p:nvPr>
        </p:nvSpPr>
        <p:spPr>
          <a:xfrm>
            <a:off x="7258033" y="4682375"/>
            <a:ext cx="33528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0927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947400" y="650632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 idx="2"/>
          </p:nvPr>
        </p:nvSpPr>
        <p:spPr>
          <a:xfrm>
            <a:off x="943233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subTitle" idx="1"/>
          </p:nvPr>
        </p:nvSpPr>
        <p:spPr>
          <a:xfrm>
            <a:off x="943233" y="4548933"/>
            <a:ext cx="2981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7" name="Google Shape;367;p35"/>
          <p:cNvSpPr txBox="1">
            <a:spLocks noGrp="1"/>
          </p:cNvSpPr>
          <p:nvPr>
            <p:ph type="title" idx="3"/>
          </p:nvPr>
        </p:nvSpPr>
        <p:spPr>
          <a:xfrm>
            <a:off x="4605400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subTitle" idx="4"/>
          </p:nvPr>
        </p:nvSpPr>
        <p:spPr>
          <a:xfrm>
            <a:off x="4605400" y="4548933"/>
            <a:ext cx="2981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title" idx="5"/>
          </p:nvPr>
        </p:nvSpPr>
        <p:spPr>
          <a:xfrm>
            <a:off x="8267567" y="41221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35"/>
          <p:cNvSpPr txBox="1">
            <a:spLocks noGrp="1"/>
          </p:cNvSpPr>
          <p:nvPr>
            <p:ph type="subTitle" idx="6"/>
          </p:nvPr>
        </p:nvSpPr>
        <p:spPr>
          <a:xfrm>
            <a:off x="8267567" y="4548933"/>
            <a:ext cx="29812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18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947400" y="65173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1009640" y="4214064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subTitle" idx="1"/>
          </p:nvPr>
        </p:nvSpPr>
        <p:spPr>
          <a:xfrm>
            <a:off x="1009633" y="4620595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title" idx="3"/>
          </p:nvPr>
        </p:nvSpPr>
        <p:spPr>
          <a:xfrm>
            <a:off x="4562407" y="4214064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4"/>
          </p:nvPr>
        </p:nvSpPr>
        <p:spPr>
          <a:xfrm>
            <a:off x="4562400" y="4620595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 idx="5"/>
          </p:nvPr>
        </p:nvSpPr>
        <p:spPr>
          <a:xfrm>
            <a:off x="8115173" y="4214064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36"/>
          <p:cNvSpPr txBox="1">
            <a:spLocks noGrp="1"/>
          </p:cNvSpPr>
          <p:nvPr>
            <p:ph type="subTitle" idx="6"/>
          </p:nvPr>
        </p:nvSpPr>
        <p:spPr>
          <a:xfrm>
            <a:off x="8115167" y="4620595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0542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Title and two columns 6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>
            <a:spLocks noGrp="1"/>
          </p:cNvSpPr>
          <p:nvPr>
            <p:ph type="title"/>
          </p:nvPr>
        </p:nvSpPr>
        <p:spPr>
          <a:xfrm>
            <a:off x="947400" y="594181"/>
            <a:ext cx="10297200" cy="6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title" idx="2"/>
          </p:nvPr>
        </p:nvSpPr>
        <p:spPr>
          <a:xfrm>
            <a:off x="7039433" y="2471600"/>
            <a:ext cx="3909200" cy="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subTitle" idx="1"/>
          </p:nvPr>
        </p:nvSpPr>
        <p:spPr>
          <a:xfrm>
            <a:off x="7039433" y="2878132"/>
            <a:ext cx="3909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title" idx="3"/>
          </p:nvPr>
        </p:nvSpPr>
        <p:spPr>
          <a:xfrm>
            <a:off x="7039433" y="4341367"/>
            <a:ext cx="3909200" cy="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subTitle" idx="4"/>
          </p:nvPr>
        </p:nvSpPr>
        <p:spPr>
          <a:xfrm>
            <a:off x="7039433" y="4747899"/>
            <a:ext cx="39092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8880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947400" y="64463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785767" y="4166697"/>
            <a:ext cx="24480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ubTitle" idx="1"/>
          </p:nvPr>
        </p:nvSpPr>
        <p:spPr>
          <a:xfrm>
            <a:off x="785767" y="3378536"/>
            <a:ext cx="24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99" name="Google Shape;399;p38"/>
          <p:cNvSpPr txBox="1">
            <a:spLocks noGrp="1"/>
          </p:cNvSpPr>
          <p:nvPr>
            <p:ph type="title" idx="3"/>
          </p:nvPr>
        </p:nvSpPr>
        <p:spPr>
          <a:xfrm>
            <a:off x="3509933" y="2558536"/>
            <a:ext cx="2448000" cy="4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subTitle" idx="4"/>
          </p:nvPr>
        </p:nvSpPr>
        <p:spPr>
          <a:xfrm>
            <a:off x="3509933" y="1731911"/>
            <a:ext cx="24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title" idx="5"/>
          </p:nvPr>
        </p:nvSpPr>
        <p:spPr>
          <a:xfrm>
            <a:off x="6234100" y="4166697"/>
            <a:ext cx="2448000" cy="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subTitle" idx="6"/>
          </p:nvPr>
        </p:nvSpPr>
        <p:spPr>
          <a:xfrm>
            <a:off x="6234100" y="3378536"/>
            <a:ext cx="24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 idx="7"/>
          </p:nvPr>
        </p:nvSpPr>
        <p:spPr>
          <a:xfrm>
            <a:off x="8958267" y="2558536"/>
            <a:ext cx="2448000" cy="4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8"/>
          </p:nvPr>
        </p:nvSpPr>
        <p:spPr>
          <a:xfrm>
            <a:off x="8958267" y="1731911"/>
            <a:ext cx="24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15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3111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947400" y="645731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 idx="2"/>
          </p:nvPr>
        </p:nvSpPr>
        <p:spPr>
          <a:xfrm>
            <a:off x="947433" y="3848100"/>
            <a:ext cx="2250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ubTitle" idx="1"/>
          </p:nvPr>
        </p:nvSpPr>
        <p:spPr>
          <a:xfrm>
            <a:off x="947433" y="4251049"/>
            <a:ext cx="2250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15" name="Google Shape;415;p39"/>
          <p:cNvSpPr txBox="1">
            <a:spLocks noGrp="1"/>
          </p:cNvSpPr>
          <p:nvPr>
            <p:ph type="title" idx="3"/>
          </p:nvPr>
        </p:nvSpPr>
        <p:spPr>
          <a:xfrm>
            <a:off x="4970788" y="3848100"/>
            <a:ext cx="2250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4"/>
          </p:nvPr>
        </p:nvSpPr>
        <p:spPr>
          <a:xfrm>
            <a:off x="4970767" y="4251049"/>
            <a:ext cx="2250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title" idx="5"/>
          </p:nvPr>
        </p:nvSpPr>
        <p:spPr>
          <a:xfrm>
            <a:off x="8994133" y="3848100"/>
            <a:ext cx="2250400" cy="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subTitle" idx="6"/>
          </p:nvPr>
        </p:nvSpPr>
        <p:spPr>
          <a:xfrm>
            <a:off x="8994133" y="4251049"/>
            <a:ext cx="2250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62290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232933" y="2901233"/>
            <a:ext cx="4323600" cy="2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635467" y="2901233"/>
            <a:ext cx="4323600" cy="2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947400" y="637756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232933" y="2461279"/>
            <a:ext cx="4323600" cy="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635467" y="2461279"/>
            <a:ext cx="4323600" cy="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18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947400" y="647739"/>
            <a:ext cx="10297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2"/>
          </p:nvPr>
        </p:nvSpPr>
        <p:spPr>
          <a:xfrm>
            <a:off x="1036967" y="4138367"/>
            <a:ext cx="2265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1036933" y="4556969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3"/>
          </p:nvPr>
        </p:nvSpPr>
        <p:spPr>
          <a:xfrm>
            <a:off x="3654467" y="4138367"/>
            <a:ext cx="2265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subTitle" idx="4"/>
          </p:nvPr>
        </p:nvSpPr>
        <p:spPr>
          <a:xfrm>
            <a:off x="3654433" y="4556969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title" idx="5"/>
          </p:nvPr>
        </p:nvSpPr>
        <p:spPr>
          <a:xfrm>
            <a:off x="6271967" y="4138367"/>
            <a:ext cx="2265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ubTitle" idx="6"/>
          </p:nvPr>
        </p:nvSpPr>
        <p:spPr>
          <a:xfrm>
            <a:off x="6271933" y="4556969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33" name="Google Shape;433;p40"/>
          <p:cNvSpPr txBox="1">
            <a:spLocks noGrp="1"/>
          </p:cNvSpPr>
          <p:nvPr>
            <p:ph type="title" idx="7"/>
          </p:nvPr>
        </p:nvSpPr>
        <p:spPr>
          <a:xfrm>
            <a:off x="8889467" y="4138367"/>
            <a:ext cx="2265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40"/>
          <p:cNvSpPr txBox="1">
            <a:spLocks noGrp="1"/>
          </p:cNvSpPr>
          <p:nvPr>
            <p:ph type="subTitle" idx="8"/>
          </p:nvPr>
        </p:nvSpPr>
        <p:spPr>
          <a:xfrm>
            <a:off x="8889433" y="4556969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79429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947400" y="2493867"/>
            <a:ext cx="422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43"/>
          <p:cNvSpPr txBox="1">
            <a:spLocks noGrp="1"/>
          </p:cNvSpPr>
          <p:nvPr>
            <p:ph type="subTitle" idx="1"/>
          </p:nvPr>
        </p:nvSpPr>
        <p:spPr>
          <a:xfrm>
            <a:off x="947413" y="3257467"/>
            <a:ext cx="42276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748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 txBox="1">
            <a:spLocks noGrp="1"/>
          </p:cNvSpPr>
          <p:nvPr>
            <p:ph type="body" idx="1"/>
          </p:nvPr>
        </p:nvSpPr>
        <p:spPr>
          <a:xfrm>
            <a:off x="3901200" y="2378924"/>
            <a:ext cx="43896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3901200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98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964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840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8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248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841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0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up with a straw and a dumbbell&#10;&#10;Description automatically generated">
            <a:extLst>
              <a:ext uri="{FF2B5EF4-FFF2-40B4-BE49-F238E27FC236}">
                <a16:creationId xmlns:a16="http://schemas.microsoft.com/office/drawing/2014/main" id="{093FAB20-6DD0-5644-0256-C2E0D78B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9" b="92481" l="9989" r="89903">
                        <a14:foregroundMark x1="41461" y1="33727" x2="41461" y2="33727"/>
                        <a14:foregroundMark x1="46939" y1="33083" x2="51020" y2="39205"/>
                        <a14:foregroundMark x1="70784" y1="57358" x2="66702" y2="56928"/>
                        <a14:foregroundMark x1="72180" y1="61010" x2="78947" y2="51880"/>
                        <a14:foregroundMark x1="78625" y1="50161" x2="82385" y2="54565"/>
                        <a14:foregroundMark x1="76584" y1="48120" x2="82385" y2="56928"/>
                        <a14:foregroundMark x1="65306" y1="56928" x2="68099" y2="57358"/>
                        <a14:foregroundMark x1="45220" y1="38238" x2="48335" y2="42965"/>
                        <a14:foregroundMark x1="67347" y1="57680" x2="69066" y2="56928"/>
                        <a14:foregroundMark x1="64984" y1="59721" x2="67025" y2="58647"/>
                        <a14:foregroundMark x1="61224" y1="89044" x2="55424" y2="89044"/>
                        <a14:foregroundMark x1="45865" y1="92052" x2="51020" y2="92481"/>
                        <a14:foregroundMark x1="51343" y1="58969" x2="55747" y2="60043"/>
                        <a14:foregroundMark x1="46294" y1="35124" x2="55747" y2="3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4496" y="1"/>
            <a:ext cx="3843009" cy="384300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398F25-CDAE-E75C-EE4F-0395EA14C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3055E-C964-4BB7-6FD8-D72CC7101C1B}"/>
              </a:ext>
            </a:extLst>
          </p:cNvPr>
          <p:cNvSpPr txBox="1"/>
          <p:nvPr/>
        </p:nvSpPr>
        <p:spPr>
          <a:xfrm>
            <a:off x="9227671" y="2426447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FR"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A7CA4-BA6E-6184-5BAA-3CEDAC2637C4}"/>
              </a:ext>
            </a:extLst>
          </p:cNvPr>
          <p:cNvSpPr txBox="1"/>
          <p:nvPr/>
        </p:nvSpPr>
        <p:spPr>
          <a:xfrm>
            <a:off x="11412279" y="1332613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endParaRPr lang="en-FR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946DB-5A95-1227-00F2-BDD593B94E82}"/>
              </a:ext>
            </a:extLst>
          </p:cNvPr>
          <p:cNvSpPr txBox="1"/>
          <p:nvPr/>
        </p:nvSpPr>
        <p:spPr>
          <a:xfrm>
            <a:off x="4149700" y="4112757"/>
            <a:ext cx="4085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FR" sz="6400" kern="0" dirty="0">
                <a:solidFill>
                  <a:srgbClr val="000000"/>
                </a:solidFill>
                <a:latin typeface="Anton" pitchFamily="2" charset="77"/>
                <a:cs typeface="Arial"/>
                <a:sym typeface="Arial"/>
              </a:rPr>
              <a:t>JAVA GYM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788D6-D78D-B033-0D2A-1D8FEAC7429F}"/>
              </a:ext>
            </a:extLst>
          </p:cNvPr>
          <p:cNvSpPr txBox="1"/>
          <p:nvPr/>
        </p:nvSpPr>
        <p:spPr>
          <a:xfrm>
            <a:off x="2523081" y="5490499"/>
            <a:ext cx="733910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F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3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조</a:t>
            </a:r>
            <a:endParaRPr lang="en-US" altLang="ko-KR" sz="26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엄지훈</a:t>
            </a:r>
            <a:r>
              <a:rPr lang="en-US" altLang="ko-K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,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 정성진</a:t>
            </a:r>
            <a:r>
              <a:rPr lang="en-US" altLang="ko-K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,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 김태웅</a:t>
            </a:r>
            <a:r>
              <a:rPr lang="en-US" altLang="ko-K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,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 노승빈</a:t>
            </a:r>
            <a:r>
              <a:rPr lang="en-US" altLang="ko-K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,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 </a:t>
            </a:r>
            <a:r>
              <a:rPr lang="ko-KR" altLang="en-US" sz="2667" kern="0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오민택</a:t>
            </a:r>
            <a:r>
              <a:rPr lang="en-US" altLang="ko-KR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,</a:t>
            </a:r>
            <a:r>
              <a:rPr lang="ko-KR" altLang="en-US" sz="2667" kern="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 </a:t>
            </a:r>
            <a:r>
              <a:rPr lang="ko-KR" altLang="en-US" sz="2667" kern="0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예세림</a:t>
            </a:r>
            <a:endParaRPr lang="en-FR" sz="26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요구사항 정의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8260F-32B7-8A0F-580C-774C7C607915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AB70-E7F3-7588-C343-A8D7FD6576D3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7AFF2-CBFB-9A28-D54A-4CAFDA6E2BC8}"/>
              </a:ext>
            </a:extLst>
          </p:cNvPr>
          <p:cNvSpPr/>
          <p:nvPr/>
        </p:nvSpPr>
        <p:spPr>
          <a:xfrm>
            <a:off x="492367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회원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808CD-E926-6FB4-1358-53163011A043}"/>
              </a:ext>
            </a:extLst>
          </p:cNvPr>
          <p:cNvSpPr/>
          <p:nvPr/>
        </p:nvSpPr>
        <p:spPr>
          <a:xfrm>
            <a:off x="1561115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트레이너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D6363-BDFF-C851-BA45-67CFD25057EB}"/>
              </a:ext>
            </a:extLst>
          </p:cNvPr>
          <p:cNvSpPr/>
          <p:nvPr/>
        </p:nvSpPr>
        <p:spPr>
          <a:xfrm>
            <a:off x="2636110" y="1220553"/>
            <a:ext cx="1068748" cy="468947"/>
          </a:xfrm>
          <a:prstGeom prst="rect">
            <a:avLst/>
          </a:prstGeom>
          <a:solidFill>
            <a:srgbClr val="9F5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관리자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8" name="Google Shape;976;p85">
            <a:extLst>
              <a:ext uri="{FF2B5EF4-FFF2-40B4-BE49-F238E27FC236}">
                <a16:creationId xmlns:a16="http://schemas.microsoft.com/office/drawing/2014/main" id="{737C3284-C76D-389E-C725-9342072359E5}"/>
              </a:ext>
            </a:extLst>
          </p:cNvPr>
          <p:cNvSpPr/>
          <p:nvPr/>
        </p:nvSpPr>
        <p:spPr>
          <a:xfrm>
            <a:off x="492369" y="1700228"/>
            <a:ext cx="11252941" cy="48283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9455E-DEE2-7198-15EF-8F0849E7F6E0}"/>
              </a:ext>
            </a:extLst>
          </p:cNvPr>
          <p:cNvSpPr txBox="1"/>
          <p:nvPr/>
        </p:nvSpPr>
        <p:spPr>
          <a:xfrm>
            <a:off x="9525001" y="208120"/>
            <a:ext cx="2576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4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요구사항 정의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FD212-72F9-1C63-9196-CAFDDA27D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3" y="1899932"/>
            <a:ext cx="5219231" cy="379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7D92E-45F7-60C3-CFB9-B019DE32AF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"/>
          <a:stretch/>
        </p:blipFill>
        <p:spPr>
          <a:xfrm>
            <a:off x="6545178" y="1899932"/>
            <a:ext cx="4736757" cy="379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F9336-0EA5-0C49-B3B3-84EE9F058C13}"/>
              </a:ext>
            </a:extLst>
          </p:cNvPr>
          <p:cNvSpPr txBox="1"/>
          <p:nvPr/>
        </p:nvSpPr>
        <p:spPr>
          <a:xfrm>
            <a:off x="2191615" y="5899236"/>
            <a:ext cx="215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관리 페이지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90C4D-2467-D26C-2EE9-F905B17B384C}"/>
              </a:ext>
            </a:extLst>
          </p:cNvPr>
          <p:cNvSpPr txBox="1"/>
          <p:nvPr/>
        </p:nvSpPr>
        <p:spPr>
          <a:xfrm>
            <a:off x="7834203" y="5899236"/>
            <a:ext cx="215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관리 페이지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0571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227DAED-94B1-FE1B-0528-5D8764E0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4" y="2338068"/>
            <a:ext cx="6724204" cy="4286678"/>
          </a:xfrm>
          <a:prstGeom prst="rect">
            <a:avLst/>
          </a:prstGeom>
        </p:spPr>
      </p:pic>
      <p:sp>
        <p:nvSpPr>
          <p:cNvPr id="12" name="Trapezium 11">
            <a:extLst>
              <a:ext uri="{FF2B5EF4-FFF2-40B4-BE49-F238E27FC236}">
                <a16:creationId xmlns:a16="http://schemas.microsoft.com/office/drawing/2014/main" id="{290BECBC-7AC0-22E9-989D-86F41C6D3CA3}"/>
              </a:ext>
            </a:extLst>
          </p:cNvPr>
          <p:cNvSpPr/>
          <p:nvPr/>
        </p:nvSpPr>
        <p:spPr>
          <a:xfrm flipV="1">
            <a:off x="5234865" y="-11869"/>
            <a:ext cx="9419286" cy="6869868"/>
          </a:xfrm>
          <a:prstGeom prst="trapezoid">
            <a:avLst>
              <a:gd name="adj" fmla="val 32779"/>
            </a:avLst>
          </a:prstGeom>
          <a:solidFill>
            <a:srgbClr val="9F55FE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AF6A1-75F7-A890-AF23-34A72DEE079F}"/>
              </a:ext>
            </a:extLst>
          </p:cNvPr>
          <p:cNvSpPr txBox="1"/>
          <p:nvPr/>
        </p:nvSpPr>
        <p:spPr>
          <a:xfrm>
            <a:off x="10214605" y="208120"/>
            <a:ext cx="1944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chemeClr val="bg1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</a:t>
            </a:r>
            <a:r>
              <a:rPr lang="en-GB" sz="2400" kern="0" dirty="0">
                <a:solidFill>
                  <a:schemeClr val="bg1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I. </a:t>
            </a:r>
            <a:r>
              <a:rPr lang="ko-KR" altLang="en-US" sz="2400" kern="0" dirty="0">
                <a:solidFill>
                  <a:schemeClr val="bg1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기능 구현</a:t>
            </a:r>
            <a:endParaRPr lang="en" sz="2400" kern="0" dirty="0">
              <a:solidFill>
                <a:schemeClr val="bg1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97468E-5E8F-E2B9-11B9-31B0D1D56317}"/>
              </a:ext>
            </a:extLst>
          </p:cNvPr>
          <p:cNvGrpSpPr/>
          <p:nvPr/>
        </p:nvGrpSpPr>
        <p:grpSpPr>
          <a:xfrm>
            <a:off x="0" y="0"/>
            <a:ext cx="1462208" cy="1043995"/>
            <a:chOff x="0" y="0"/>
            <a:chExt cx="1462208" cy="10439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360DCC-B850-45EF-BC46-297649C2E10A}"/>
                </a:ext>
              </a:extLst>
            </p:cNvPr>
            <p:cNvSpPr/>
            <p:nvPr/>
          </p:nvSpPr>
          <p:spPr>
            <a:xfrm>
              <a:off x="0" y="0"/>
              <a:ext cx="492368" cy="4689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FR" sz="1867" kern="0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5BC83B-17F0-2417-2291-5B674B830B40}"/>
                </a:ext>
              </a:extLst>
            </p:cNvPr>
            <p:cNvSpPr/>
            <p:nvPr/>
          </p:nvSpPr>
          <p:spPr>
            <a:xfrm>
              <a:off x="492368" y="0"/>
              <a:ext cx="492368" cy="4689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FR" sz="1867" kern="0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D0991A-1AA3-85D9-3883-5D13E6FC6747}"/>
                </a:ext>
              </a:extLst>
            </p:cNvPr>
            <p:cNvSpPr/>
            <p:nvPr/>
          </p:nvSpPr>
          <p:spPr>
            <a:xfrm>
              <a:off x="471607" y="547315"/>
              <a:ext cx="990601" cy="49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9" name="Google Shape;546;p59">
            <a:extLst>
              <a:ext uri="{FF2B5EF4-FFF2-40B4-BE49-F238E27FC236}">
                <a16:creationId xmlns:a16="http://schemas.microsoft.com/office/drawing/2014/main" id="{1FEC2505-08B4-C2A5-C85F-CCDDEABBBAEE}"/>
              </a:ext>
            </a:extLst>
          </p:cNvPr>
          <p:cNvSpPr txBox="1">
            <a:spLocks/>
          </p:cNvSpPr>
          <p:nvPr/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ko-KR" altLang="en-US" sz="3733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4ED97-7548-1CC9-816A-03CD8F8255F2}"/>
              </a:ext>
            </a:extLst>
          </p:cNvPr>
          <p:cNvSpPr txBox="1"/>
          <p:nvPr/>
        </p:nvSpPr>
        <p:spPr>
          <a:xfrm>
            <a:off x="7380943" y="1930348"/>
            <a:ext cx="672420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defTabSz="914377" fontAlgn="base">
              <a:lnSpc>
                <a:spcPct val="150000"/>
              </a:lnSpc>
              <a:buAutoNum type="arabicPeriod"/>
            </a:pPr>
            <a:r>
              <a:rPr lang="ko-KR" altLang="en-US" sz="3200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프론트엔드</a:t>
            </a:r>
            <a:endParaRPr lang="en-US" altLang="ko-KR" sz="320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marL="514350" indent="-514350" defTabSz="914377" fontAlgn="base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보안</a:t>
            </a:r>
            <a:endParaRPr lang="en-US" altLang="ko-KR" sz="320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marL="514350" indent="-514350" defTabSz="914377" fontAlgn="base">
              <a:lnSpc>
                <a:spcPct val="150000"/>
              </a:lnSpc>
              <a:buAutoNum type="arabicPeriod"/>
            </a:pPr>
            <a:r>
              <a:rPr lang="en-GB" altLang="ko-KR" sz="32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DB </a:t>
            </a:r>
            <a:r>
              <a:rPr lang="ko-KR" altLang="en-US" sz="32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설계</a:t>
            </a:r>
            <a:endParaRPr lang="en-US" altLang="ko-KR" sz="320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marL="514350" indent="-514350" defTabSz="914377" fontAlgn="base">
              <a:lnSpc>
                <a:spcPct val="150000"/>
              </a:lnSpc>
              <a:buAutoNum type="arabicPeriod"/>
            </a:pPr>
            <a:r>
              <a:rPr lang="ko-KR" altLang="en-US" sz="3200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백엔드</a:t>
            </a:r>
            <a:endParaRPr lang="en-US" altLang="ko-KR" sz="320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marL="514350" indent="-514350" defTabSz="914377" fontAlgn="base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애플리케이션 시연</a:t>
            </a:r>
          </a:p>
        </p:txBody>
      </p:sp>
    </p:spTree>
    <p:extLst>
      <p:ext uri="{BB962C8B-B14F-4D97-AF65-F5344CB8AC3E}">
        <p14:creationId xmlns:p14="http://schemas.microsoft.com/office/powerpoint/2010/main" val="344568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623883" y="208120"/>
            <a:ext cx="14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2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보안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보안</a:t>
            </a:r>
            <a:b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</a:b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암호화 기법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27EE42-4137-6DC4-764E-4AD15634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54" y="2185636"/>
            <a:ext cx="8658392" cy="315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D3DF983A-74C4-4803-12D5-B71E7CC6E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2" r="2468" b="18314"/>
          <a:stretch/>
        </p:blipFill>
        <p:spPr bwMode="auto">
          <a:xfrm>
            <a:off x="4760169" y="718978"/>
            <a:ext cx="2109338" cy="19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0C0DBB-1D94-1720-FD2E-4AA36680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638" y="5287253"/>
            <a:ext cx="7772400" cy="851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CE9B89-C3E8-83AE-8C42-6B79535A56E0}"/>
              </a:ext>
            </a:extLst>
          </p:cNvPr>
          <p:cNvSpPr txBox="1"/>
          <p:nvPr/>
        </p:nvSpPr>
        <p:spPr>
          <a:xfrm>
            <a:off x="1545306" y="3429000"/>
            <a:ext cx="1345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F55FE"/>
                </a:solidFill>
              </a:rPr>
              <a:t>1234</a:t>
            </a:r>
          </a:p>
          <a:p>
            <a:r>
              <a:rPr lang="en-US" altLang="ko-KR" sz="2800" dirty="0">
                <a:solidFill>
                  <a:srgbClr val="9F55FE"/>
                </a:solidFill>
              </a:rPr>
              <a:t>5678</a:t>
            </a:r>
            <a:endParaRPr lang="en-FR" sz="2800" dirty="0">
              <a:solidFill>
                <a:srgbClr val="9F55F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8C8B-F481-22D8-25E5-30D94EFE6112}"/>
              </a:ext>
            </a:extLst>
          </p:cNvPr>
          <p:cNvSpPr txBox="1"/>
          <p:nvPr/>
        </p:nvSpPr>
        <p:spPr>
          <a:xfrm>
            <a:off x="9523913" y="3288060"/>
            <a:ext cx="2199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F55FE"/>
                </a:solidFill>
              </a:rPr>
              <a:t>'$2a$10$BtWNTnqX3dEI7jPSoBJyEOFSZRJ4kAhdCFOFB32uKfM0j.y/2HuQ6'</a:t>
            </a:r>
            <a:endParaRPr lang="en-FR" dirty="0">
              <a:solidFill>
                <a:srgbClr val="9F5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0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6;p85">
            <a:extLst>
              <a:ext uri="{FF2B5EF4-FFF2-40B4-BE49-F238E27FC236}">
                <a16:creationId xmlns:a16="http://schemas.microsoft.com/office/drawing/2014/main" id="{C2CEE45D-53DA-D583-B80C-F668D354136A}"/>
              </a:ext>
            </a:extLst>
          </p:cNvPr>
          <p:cNvSpPr/>
          <p:nvPr/>
        </p:nvSpPr>
        <p:spPr>
          <a:xfrm>
            <a:off x="492369" y="1700228"/>
            <a:ext cx="11252941" cy="48283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623883" y="208120"/>
            <a:ext cx="1477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2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보안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보안</a:t>
            </a:r>
            <a:b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</a:b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본인인증</a:t>
            </a:r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자동 로그아웃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BF24C-D138-F45F-466D-5DF283125C03}"/>
              </a:ext>
            </a:extLst>
          </p:cNvPr>
          <p:cNvGrpSpPr/>
          <p:nvPr/>
        </p:nvGrpSpPr>
        <p:grpSpPr>
          <a:xfrm>
            <a:off x="1163053" y="1841405"/>
            <a:ext cx="2494547" cy="4544416"/>
            <a:chOff x="1379621" y="1414790"/>
            <a:chExt cx="2889433" cy="52637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ABB213-8722-10B4-41A1-592800FE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9621" y="2212284"/>
              <a:ext cx="2889433" cy="44663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88515D-5973-2EEF-96F6-62D80FD2A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621" y="1414790"/>
              <a:ext cx="2889433" cy="1702864"/>
            </a:xfrm>
            <a:prstGeom prst="rect">
              <a:avLst/>
            </a:prstGeom>
          </p:spPr>
        </p:pic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2C04005-BCE4-FCBE-5B19-AE7BA3BB3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63" y="1841405"/>
            <a:ext cx="2663779" cy="4102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A5D64A-A858-6E04-B0DB-5706FC9AB82B}"/>
              </a:ext>
            </a:extLst>
          </p:cNvPr>
          <p:cNvSpPr txBox="1"/>
          <p:nvPr/>
        </p:nvSpPr>
        <p:spPr>
          <a:xfrm>
            <a:off x="3804170" y="2080440"/>
            <a:ext cx="22771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본인인증</a:t>
            </a:r>
            <a:endParaRPr lang="en-US" altLang="ko-KR" sz="20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이름</a:t>
            </a:r>
            <a:r>
              <a:rPr lang="en-US" altLang="ko-KR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</a:t>
            </a:r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전화번호 입력 시 문자 발송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10787-07B6-3C15-F43B-22E6AFF862DA}"/>
              </a:ext>
            </a:extLst>
          </p:cNvPr>
          <p:cNvSpPr txBox="1"/>
          <p:nvPr/>
        </p:nvSpPr>
        <p:spPr>
          <a:xfrm>
            <a:off x="9179915" y="2080440"/>
            <a:ext cx="2519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자동 로그아웃</a:t>
            </a:r>
            <a:endParaRPr lang="en-US" altLang="ko-KR" sz="2000" b="1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lang="en-US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r>
              <a:rPr lang="en-US" altLang="ko-KR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60</a:t>
            </a:r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초 이상 동작 없을 시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264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833B1E-CFD7-74C4-F81D-570AD2BF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50" y="0"/>
            <a:ext cx="7011129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166684" y="208120"/>
            <a:ext cx="1934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II-3. DB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설계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DB 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모델링 </a:t>
            </a:r>
            <a:b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</a:br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EER Diagram 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활용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9395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166684" y="208120"/>
            <a:ext cx="1934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II-3. DB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설계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DB 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모델링 </a:t>
            </a:r>
            <a:b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</a:b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프로시저</a:t>
            </a:r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lang="en-US" sz="3733" dirty="0" err="1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EventScheduler</a:t>
            </a:r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, </a:t>
            </a:r>
            <a:r>
              <a:rPr lang="en-US" sz="3733" dirty="0" err="1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HirakiCP</a:t>
            </a:r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활용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67A44A-FE2F-3096-8889-032AE6EC0C6B}"/>
              </a:ext>
            </a:extLst>
          </p:cNvPr>
          <p:cNvGrpSpPr/>
          <p:nvPr/>
        </p:nvGrpSpPr>
        <p:grpSpPr>
          <a:xfrm>
            <a:off x="984736" y="1802031"/>
            <a:ext cx="5262902" cy="5055969"/>
            <a:chOff x="841207" y="1669684"/>
            <a:chExt cx="4570648" cy="43909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A74DED-6C2E-276D-DF9D-75C10D47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303" y="1669684"/>
              <a:ext cx="4055645" cy="25934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EC2C45-598C-78A9-452F-099A1567F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207" y="4202930"/>
              <a:ext cx="4570648" cy="185768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6B7D5D-F16E-A95E-DA5E-A755D8BAE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758" y="1830496"/>
            <a:ext cx="5466347" cy="3197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B52FC-08C9-496D-A0D8-49CE02FE8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2" b="92005" l="9801" r="93645">
                        <a14:foregroundMark x1="71899" y1="92005" x2="71899" y2="92005"/>
                        <a14:foregroundMark x1="91807" y1="85501" x2="91807" y2="85501"/>
                        <a14:foregroundMark x1="93645" y1="88753" x2="93645" y2="88753"/>
                        <a14:foregroundMark x1="16998" y1="92005" x2="16998" y2="920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7637" y="5119204"/>
            <a:ext cx="1957899" cy="1106378"/>
          </a:xfrm>
          <a:prstGeom prst="rect">
            <a:avLst/>
          </a:prstGeom>
        </p:spPr>
      </p:pic>
      <p:pic>
        <p:nvPicPr>
          <p:cNvPr id="3074" name="Picture 2" descr="HikariCP 最新情報 | OSSサポートのOpenStandia™【NRI】">
            <a:extLst>
              <a:ext uri="{FF2B5EF4-FFF2-40B4-BE49-F238E27FC236}">
                <a16:creationId xmlns:a16="http://schemas.microsoft.com/office/drawing/2014/main" id="{2CAAA89F-278C-974E-5179-869E9EE3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44" b="34150"/>
          <a:stretch/>
        </p:blipFill>
        <p:spPr bwMode="auto">
          <a:xfrm>
            <a:off x="8311147" y="5260481"/>
            <a:ext cx="3711074" cy="9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2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166684" y="208120"/>
            <a:ext cx="1934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4</a:t>
            </a: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 err="1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백엔드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 err="1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백엔드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시연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5AA75E3-56FD-CC7C-6037-9096F28EB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3" r="49103" b="37846"/>
          <a:stretch/>
        </p:blipFill>
        <p:spPr>
          <a:xfrm>
            <a:off x="984736" y="2792649"/>
            <a:ext cx="11063463" cy="19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83;p69">
            <a:extLst>
              <a:ext uri="{FF2B5EF4-FFF2-40B4-BE49-F238E27FC236}">
                <a16:creationId xmlns:a16="http://schemas.microsoft.com/office/drawing/2014/main" id="{6791AB41-83AB-5233-D972-202C1E20D211}"/>
              </a:ext>
            </a:extLst>
          </p:cNvPr>
          <p:cNvSpPr/>
          <p:nvPr/>
        </p:nvSpPr>
        <p:spPr>
          <a:xfrm rot="16200000">
            <a:off x="4637093" y="3118010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16" name="Google Shape;683;p69">
            <a:extLst>
              <a:ext uri="{FF2B5EF4-FFF2-40B4-BE49-F238E27FC236}">
                <a16:creationId xmlns:a16="http://schemas.microsoft.com/office/drawing/2014/main" id="{F9DEB8F6-5566-C30E-FF3F-E5B5C00E8C9E}"/>
              </a:ext>
            </a:extLst>
          </p:cNvPr>
          <p:cNvSpPr/>
          <p:nvPr/>
        </p:nvSpPr>
        <p:spPr>
          <a:xfrm rot="16200000">
            <a:off x="7130785" y="1672915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17" name="Google Shape;683;p69">
            <a:extLst>
              <a:ext uri="{FF2B5EF4-FFF2-40B4-BE49-F238E27FC236}">
                <a16:creationId xmlns:a16="http://schemas.microsoft.com/office/drawing/2014/main" id="{3C62D871-5741-69AC-759E-54CF299DD6DD}"/>
              </a:ext>
            </a:extLst>
          </p:cNvPr>
          <p:cNvSpPr/>
          <p:nvPr/>
        </p:nvSpPr>
        <p:spPr>
          <a:xfrm rot="16200000">
            <a:off x="2126124" y="1680665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9F55FE">
              <a:alpha val="4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pic>
        <p:nvPicPr>
          <p:cNvPr id="18" name="Picture 17" descr="A cartoon of a child's face&#10;&#10;Description automatically generated">
            <a:extLst>
              <a:ext uri="{FF2B5EF4-FFF2-40B4-BE49-F238E27FC236}">
                <a16:creationId xmlns:a16="http://schemas.microsoft.com/office/drawing/2014/main" id="{60B9AAB9-655E-4394-12F0-91105929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656" y="2506416"/>
            <a:ext cx="1739201" cy="1739201"/>
          </a:xfrm>
          <a:prstGeom prst="rect">
            <a:avLst/>
          </a:prstGeom>
        </p:spPr>
      </p:pic>
      <p:pic>
        <p:nvPicPr>
          <p:cNvPr id="19" name="Picture 18" descr="A cartoon of a person's face&#10;&#10;Description automatically generated">
            <a:extLst>
              <a:ext uri="{FF2B5EF4-FFF2-40B4-BE49-F238E27FC236}">
                <a16:creationId xmlns:a16="http://schemas.microsoft.com/office/drawing/2014/main" id="{5EE5E250-07E0-08BD-4063-B83653A5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018" y="2674021"/>
            <a:ext cx="1531407" cy="1531408"/>
          </a:xfrm>
          <a:prstGeom prst="rect">
            <a:avLst/>
          </a:prstGeom>
        </p:spPr>
      </p:pic>
      <p:pic>
        <p:nvPicPr>
          <p:cNvPr id="20" name="Picture 19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E2D0FC9E-73CB-11D2-56E8-2C28228FB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8" y="3978251"/>
            <a:ext cx="2394101" cy="2394101"/>
          </a:xfrm>
          <a:prstGeom prst="rect">
            <a:avLst/>
          </a:prstGeom>
        </p:spPr>
      </p:pic>
      <p:pic>
        <p:nvPicPr>
          <p:cNvPr id="21" name="Picture 2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3DD3DE31-1D60-81B4-47FC-EF0E39EBC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958" y="3738409"/>
            <a:ext cx="2254508" cy="2254508"/>
          </a:xfrm>
          <a:prstGeom prst="rect">
            <a:avLst/>
          </a:prstGeom>
        </p:spPr>
      </p:pic>
      <p:pic>
        <p:nvPicPr>
          <p:cNvPr id="22" name="Picture 21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D74490E6-9704-7455-DA3F-45EF1034D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162" y="2520734"/>
            <a:ext cx="1927865" cy="1927865"/>
          </a:xfrm>
          <a:prstGeom prst="rect">
            <a:avLst/>
          </a:prstGeom>
        </p:spPr>
      </p:pic>
      <p:pic>
        <p:nvPicPr>
          <p:cNvPr id="23" name="Picture 22" descr="A cartoon of a child's face&#10;&#10;Description automatically generated">
            <a:extLst>
              <a:ext uri="{FF2B5EF4-FFF2-40B4-BE49-F238E27FC236}">
                <a16:creationId xmlns:a16="http://schemas.microsoft.com/office/drawing/2014/main" id="{95C2316F-8C70-B7C3-DF4B-6D79D2A98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571" y="2327106"/>
            <a:ext cx="2254508" cy="22545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1435AE-5175-DBC3-AE3E-1E70BE61F48E}"/>
              </a:ext>
            </a:extLst>
          </p:cNvPr>
          <p:cNvSpPr txBox="1"/>
          <p:nvPr/>
        </p:nvSpPr>
        <p:spPr>
          <a:xfrm>
            <a:off x="2834781" y="4274696"/>
            <a:ext cx="149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Java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04F0D-E61F-2065-4488-4BED148F76F6}"/>
              </a:ext>
            </a:extLst>
          </p:cNvPr>
          <p:cNvSpPr txBox="1"/>
          <p:nvPr/>
        </p:nvSpPr>
        <p:spPr>
          <a:xfrm>
            <a:off x="7841769" y="4284086"/>
            <a:ext cx="149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DB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17C2B1-1C20-034D-2304-C1E104068C9A}"/>
              </a:ext>
            </a:extLst>
          </p:cNvPr>
          <p:cNvSpPr txBox="1"/>
          <p:nvPr/>
        </p:nvSpPr>
        <p:spPr>
          <a:xfrm>
            <a:off x="5216428" y="5702333"/>
            <a:ext cx="183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CSS/FXML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4" name="Google Shape;546;p59">
            <a:extLst>
              <a:ext uri="{FF2B5EF4-FFF2-40B4-BE49-F238E27FC236}">
                <a16:creationId xmlns:a16="http://schemas.microsoft.com/office/drawing/2014/main" id="{F95EDDD1-AA8A-BB6E-8B21-864A1D29F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활동 소감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9A9190-AA10-001F-3DA6-32C89758C5B5}"/>
              </a:ext>
            </a:extLst>
          </p:cNvPr>
          <p:cNvGraphicFramePr>
            <a:graphicFrameLocks noGrp="1"/>
          </p:cNvGraphicFramePr>
          <p:nvPr/>
        </p:nvGraphicFramePr>
        <p:xfrm>
          <a:off x="12753975" y="3057525"/>
          <a:ext cx="5391150" cy="380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525">
                  <a:extLst>
                    <a:ext uri="{9D8B030D-6E8A-4147-A177-3AD203B41FA5}">
                      <a16:colId xmlns:a16="http://schemas.microsoft.com/office/drawing/2014/main" val="1885448793"/>
                    </a:ext>
                  </a:extLst>
                </a:gridCol>
                <a:gridCol w="4619625">
                  <a:extLst>
                    <a:ext uri="{9D8B030D-6E8A-4147-A177-3AD203B41FA5}">
                      <a16:colId xmlns:a16="http://schemas.microsoft.com/office/drawing/2014/main" val="1473538057"/>
                    </a:ext>
                  </a:extLst>
                </a:gridCol>
              </a:tblGrid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  <a:highlight>
                            <a:srgbClr val="B2B2B2"/>
                          </a:highlight>
                        </a:rPr>
                        <a:t>이름</a:t>
                      </a:r>
                      <a:endParaRPr lang="en-FR" sz="1100">
                        <a:effectLst/>
                        <a:highlight>
                          <a:srgbClr val="B2B2B2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  <a:highlight>
                            <a:srgbClr val="B2B2B2"/>
                          </a:highlight>
                        </a:rPr>
                        <a:t>역할 및 능력</a:t>
                      </a:r>
                      <a:endParaRPr lang="en-FR" sz="1100">
                        <a:effectLst/>
                        <a:highlight>
                          <a:srgbClr val="B2B2B2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1347326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엄지훈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 dirty="0">
                          <a:effectLst/>
                        </a:rPr>
                        <a:t>- 팀장 / 알고리즘 구현, 발표</a:t>
                      </a:r>
                      <a:endParaRPr lang="en-FR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0010269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정성진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- 부팀장 / 도메인 개발 및 검증 로직 구현, 발표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97277669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노승빈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- 팀원 / UI/UX 디자인, 발표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814152834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예세림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- 팀원 / DB 구축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676759497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오민택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- 팀원 / 웹 페이지 제작 (JFrame) 및 발표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006353023"/>
                  </a:ext>
                </a:extLst>
              </a:tr>
              <a:tr h="542925">
                <a:tc>
                  <a:txBody>
                    <a:bodyPr/>
                    <a:lstStyle/>
                    <a:p>
                      <a:pPr algn="ctr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>
                          <a:effectLst/>
                        </a:rPr>
                        <a:t>김태웅</a:t>
                      </a:r>
                      <a:endParaRPr lang="en-FR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tc>
                  <a:txBody>
                    <a:bodyPr/>
                    <a:lstStyle/>
                    <a:p>
                      <a:pPr marL="254000" indent="-127000">
                        <a:lnSpc>
                          <a:spcPct val="13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ko-KR" sz="1100" dirty="0">
                          <a:effectLst/>
                        </a:rPr>
                        <a:t>- 팀원 / 전체적 모델링 및 발표</a:t>
                      </a:r>
                      <a:endParaRPr lang="en-FR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12700" marR="12700" marT="12700" marB="12700" anchor="ctr"/>
                </a:tc>
                <a:extLst>
                  <a:ext uri="{0D108BD9-81ED-4DB2-BD59-A6C34878D82A}">
                    <a16:rowId xmlns:a16="http://schemas.microsoft.com/office/drawing/2014/main" val="37900077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02C469-0D19-8033-D723-968F8881591F}"/>
              </a:ext>
            </a:extLst>
          </p:cNvPr>
          <p:cNvSpPr txBox="1"/>
          <p:nvPr/>
        </p:nvSpPr>
        <p:spPr>
          <a:xfrm>
            <a:off x="9553075" y="208120"/>
            <a:ext cx="2700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III.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프로젝트 소감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41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2A6DE5E3-89B0-F3FF-D6B6-A279590B0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Q&amp;A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2" name="Google Shape;683;p69">
            <a:extLst>
              <a:ext uri="{FF2B5EF4-FFF2-40B4-BE49-F238E27FC236}">
                <a16:creationId xmlns:a16="http://schemas.microsoft.com/office/drawing/2014/main" id="{D7EC9B59-8D74-0FBB-072B-855ACA767AEC}"/>
              </a:ext>
            </a:extLst>
          </p:cNvPr>
          <p:cNvSpPr/>
          <p:nvPr/>
        </p:nvSpPr>
        <p:spPr>
          <a:xfrm rot="16200000">
            <a:off x="4174496" y="1210095"/>
            <a:ext cx="3843009" cy="4437810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9F55FE">
              <a:alpha val="4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pic>
        <p:nvPicPr>
          <p:cNvPr id="4" name="Picture 3" descr="A logo of a cup with a straw and a dumbbell&#10;&#10;Description automatically generated">
            <a:extLst>
              <a:ext uri="{FF2B5EF4-FFF2-40B4-BE49-F238E27FC236}">
                <a16:creationId xmlns:a16="http://schemas.microsoft.com/office/drawing/2014/main" id="{968333F2-6D9B-4AEB-D3C8-2149882D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9" b="92481" l="9989" r="89903">
                        <a14:foregroundMark x1="41461" y1="33727" x2="41461" y2="33727"/>
                        <a14:foregroundMark x1="46939" y1="33083" x2="51020" y2="39205"/>
                        <a14:foregroundMark x1="70784" y1="57358" x2="66702" y2="56928"/>
                        <a14:foregroundMark x1="72180" y1="61010" x2="78947" y2="51880"/>
                        <a14:foregroundMark x1="78625" y1="50161" x2="82385" y2="54565"/>
                        <a14:foregroundMark x1="76584" y1="48120" x2="82385" y2="56928"/>
                        <a14:foregroundMark x1="65306" y1="56928" x2="68099" y2="57358"/>
                        <a14:foregroundMark x1="45220" y1="38238" x2="48335" y2="42965"/>
                        <a14:foregroundMark x1="67347" y1="57680" x2="69066" y2="56928"/>
                        <a14:foregroundMark x1="64984" y1="59721" x2="67025" y2="58647"/>
                        <a14:foregroundMark x1="61224" y1="89044" x2="55424" y2="89044"/>
                        <a14:foregroundMark x1="45865" y1="92052" x2="51020" y2="92481"/>
                        <a14:foregroundMark x1="51343" y1="58969" x2="55747" y2="60043"/>
                        <a14:foregroundMark x1="46294" y1="35124" x2="55747" y2="3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4495" y="1507496"/>
            <a:ext cx="3843009" cy="3843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41AFF-EB25-857D-D11D-A210830455CA}"/>
              </a:ext>
            </a:extLst>
          </p:cNvPr>
          <p:cNvSpPr txBox="1"/>
          <p:nvPr/>
        </p:nvSpPr>
        <p:spPr>
          <a:xfrm>
            <a:off x="9553075" y="208120"/>
            <a:ext cx="2700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III.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프로젝트 소감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17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2" name="Google Shape;683;p69">
            <a:extLst>
              <a:ext uri="{FF2B5EF4-FFF2-40B4-BE49-F238E27FC236}">
                <a16:creationId xmlns:a16="http://schemas.microsoft.com/office/drawing/2014/main" id="{D7EC9B59-8D74-0FBB-072B-855ACA767AEC}"/>
              </a:ext>
            </a:extLst>
          </p:cNvPr>
          <p:cNvSpPr/>
          <p:nvPr/>
        </p:nvSpPr>
        <p:spPr>
          <a:xfrm rot="16200000">
            <a:off x="4174496" y="1210095"/>
            <a:ext cx="3843009" cy="4437810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9F55FE">
              <a:alpha val="4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pic>
        <p:nvPicPr>
          <p:cNvPr id="4" name="Picture 3" descr="A logo of a cup with a straw and a dumbbell&#10;&#10;Description automatically generated">
            <a:extLst>
              <a:ext uri="{FF2B5EF4-FFF2-40B4-BE49-F238E27FC236}">
                <a16:creationId xmlns:a16="http://schemas.microsoft.com/office/drawing/2014/main" id="{968333F2-6D9B-4AEB-D3C8-2149882D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9" b="92481" l="9989" r="89903">
                        <a14:foregroundMark x1="41461" y1="33727" x2="41461" y2="33727"/>
                        <a14:foregroundMark x1="46939" y1="33083" x2="51020" y2="39205"/>
                        <a14:foregroundMark x1="70784" y1="57358" x2="66702" y2="56928"/>
                        <a14:foregroundMark x1="72180" y1="61010" x2="78947" y2="51880"/>
                        <a14:foregroundMark x1="78625" y1="50161" x2="82385" y2="54565"/>
                        <a14:foregroundMark x1="76584" y1="48120" x2="82385" y2="56928"/>
                        <a14:foregroundMark x1="65306" y1="56928" x2="68099" y2="57358"/>
                        <a14:foregroundMark x1="45220" y1="38238" x2="48335" y2="42965"/>
                        <a14:foregroundMark x1="67347" y1="57680" x2="69066" y2="56928"/>
                        <a14:foregroundMark x1="64984" y1="59721" x2="67025" y2="58647"/>
                        <a14:foregroundMark x1="61224" y1="89044" x2="55424" y2="89044"/>
                        <a14:foregroundMark x1="45865" y1="92052" x2="51020" y2="92481"/>
                        <a14:foregroundMark x1="51343" y1="58969" x2="55747" y2="60043"/>
                        <a14:foregroundMark x1="46294" y1="35124" x2="55747" y2="357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4495" y="1507495"/>
            <a:ext cx="3843009" cy="3843009"/>
          </a:xfrm>
          <a:prstGeom prst="rect">
            <a:avLst/>
          </a:prstGeom>
        </p:spPr>
      </p:pic>
      <p:sp>
        <p:nvSpPr>
          <p:cNvPr id="8" name="Google Shape;546;p59">
            <a:extLst>
              <a:ext uri="{FF2B5EF4-FFF2-40B4-BE49-F238E27FC236}">
                <a16:creationId xmlns:a16="http://schemas.microsoft.com/office/drawing/2014/main" id="{646B1216-B010-12B9-935D-F099F4C72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577569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감사합니다</a:t>
            </a:r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.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85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6;p85">
            <a:extLst>
              <a:ext uri="{FF2B5EF4-FFF2-40B4-BE49-F238E27FC236}">
                <a16:creationId xmlns:a16="http://schemas.microsoft.com/office/drawing/2014/main" id="{76095C21-5F46-6EF9-FEF2-DE4DD9109D1F}"/>
              </a:ext>
            </a:extLst>
          </p:cNvPr>
          <p:cNvSpPr/>
          <p:nvPr/>
        </p:nvSpPr>
        <p:spPr>
          <a:xfrm>
            <a:off x="1285052" y="2766335"/>
            <a:ext cx="2990400" cy="3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6" name="Google Shape;978;p85">
            <a:extLst>
              <a:ext uri="{FF2B5EF4-FFF2-40B4-BE49-F238E27FC236}">
                <a16:creationId xmlns:a16="http://schemas.microsoft.com/office/drawing/2014/main" id="{A27ABF4D-F705-5165-F661-5F04EB6895CE}"/>
              </a:ext>
            </a:extLst>
          </p:cNvPr>
          <p:cNvSpPr/>
          <p:nvPr/>
        </p:nvSpPr>
        <p:spPr>
          <a:xfrm>
            <a:off x="4621785" y="2373045"/>
            <a:ext cx="2990400" cy="349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8" name="Google Shape;980;p85">
            <a:extLst>
              <a:ext uri="{FF2B5EF4-FFF2-40B4-BE49-F238E27FC236}">
                <a16:creationId xmlns:a16="http://schemas.microsoft.com/office/drawing/2014/main" id="{E61F6B90-D070-CB8F-5100-8EC0178E9467}"/>
              </a:ext>
            </a:extLst>
          </p:cNvPr>
          <p:cNvSpPr/>
          <p:nvPr/>
        </p:nvSpPr>
        <p:spPr>
          <a:xfrm>
            <a:off x="7958519" y="2766345"/>
            <a:ext cx="2990400" cy="349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TABLE OF CONTENTS</a:t>
            </a:r>
            <a:endParaRPr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" name="Google Shape;977;p85">
            <a:extLst>
              <a:ext uri="{FF2B5EF4-FFF2-40B4-BE49-F238E27FC236}">
                <a16:creationId xmlns:a16="http://schemas.microsoft.com/office/drawing/2014/main" id="{27CAD1A0-F140-7B9C-A49B-8B418CF91EF1}"/>
              </a:ext>
            </a:extLst>
          </p:cNvPr>
          <p:cNvSpPr/>
          <p:nvPr/>
        </p:nvSpPr>
        <p:spPr>
          <a:xfrm>
            <a:off x="2310536" y="2359345"/>
            <a:ext cx="939432" cy="8139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6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</a:t>
            </a:r>
            <a:endParaRPr lang="en" sz="26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32" name="Google Shape;977;p85">
            <a:extLst>
              <a:ext uri="{FF2B5EF4-FFF2-40B4-BE49-F238E27FC236}">
                <a16:creationId xmlns:a16="http://schemas.microsoft.com/office/drawing/2014/main" id="{129F73E2-7BB4-FAE8-2A57-2AB3BDF7C10C}"/>
              </a:ext>
            </a:extLst>
          </p:cNvPr>
          <p:cNvSpPr/>
          <p:nvPr/>
        </p:nvSpPr>
        <p:spPr>
          <a:xfrm>
            <a:off x="5697039" y="1966055"/>
            <a:ext cx="939432" cy="8139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6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</a:t>
            </a:r>
          </a:p>
        </p:txBody>
      </p:sp>
      <p:sp>
        <p:nvSpPr>
          <p:cNvPr id="33" name="Google Shape;977;p85">
            <a:extLst>
              <a:ext uri="{FF2B5EF4-FFF2-40B4-BE49-F238E27FC236}">
                <a16:creationId xmlns:a16="http://schemas.microsoft.com/office/drawing/2014/main" id="{42D61D82-205C-F530-5A62-770BE0C9777B}"/>
              </a:ext>
            </a:extLst>
          </p:cNvPr>
          <p:cNvSpPr/>
          <p:nvPr/>
        </p:nvSpPr>
        <p:spPr>
          <a:xfrm>
            <a:off x="8984003" y="2373046"/>
            <a:ext cx="939432" cy="8139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6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III</a:t>
            </a:r>
            <a:endParaRPr lang="en" sz="26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34" name="Google Shape;547;p59">
            <a:extLst>
              <a:ext uri="{FF2B5EF4-FFF2-40B4-BE49-F238E27FC236}">
                <a16:creationId xmlns:a16="http://schemas.microsoft.com/office/drawing/2014/main" id="{C2383A52-DA83-6A5B-1BA6-91AAFECAF860}"/>
              </a:ext>
            </a:extLst>
          </p:cNvPr>
          <p:cNvSpPr txBox="1">
            <a:spLocks/>
          </p:cNvSpPr>
          <p:nvPr/>
        </p:nvSpPr>
        <p:spPr>
          <a:xfrm>
            <a:off x="4944738" y="2803170"/>
            <a:ext cx="2377195" cy="1986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algn="ctr" defTabSz="914377" fontAlgn="base">
              <a:lnSpc>
                <a:spcPct val="150000"/>
              </a:lnSpc>
            </a:pPr>
            <a:r>
              <a:rPr lang="ko-KR" altLang="en-US" sz="1867" b="1" dirty="0">
                <a:solidFill>
                  <a:srgbClr val="000000"/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sym typeface="Arial"/>
              </a:rPr>
              <a:t>기능 구현</a:t>
            </a:r>
            <a:endParaRPr lang="en-US" altLang="ko-KR" sz="1867" b="1" dirty="0">
              <a:solidFill>
                <a:srgbClr val="000000"/>
              </a:solidFill>
              <a:latin typeface="AppleSDGothicNeoM00" panose="02000503000000000000" pitchFamily="2" charset="-128"/>
              <a:ea typeface="AppleSDGothicNeoM00" panose="02000503000000000000" pitchFamily="2" charset="-128"/>
              <a:sym typeface="Arial"/>
            </a:endParaRP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1.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 </a:t>
            </a:r>
            <a:r>
              <a:rPr lang="ko-KR" altLang="en-US" sz="1867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프론트엔드</a:t>
            </a:r>
            <a:endParaRPr lang="ko-KR" altLang="en-US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2.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 보안</a:t>
            </a: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3.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 </a:t>
            </a: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DB 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설계</a:t>
            </a: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4.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 </a:t>
            </a:r>
            <a:r>
              <a:rPr lang="ko-KR" altLang="en-US" sz="1867" dirty="0" err="1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백엔드</a:t>
            </a:r>
            <a:endParaRPr lang="ko-KR" altLang="en-US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5.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 애플리케이션 시연</a:t>
            </a:r>
          </a:p>
          <a:p>
            <a:pPr defTabSz="914377" fontAlgn="base">
              <a:lnSpc>
                <a:spcPct val="150000"/>
              </a:lnSpc>
            </a:pPr>
            <a:b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</a:br>
            <a:endParaRPr lang="ko-KR" altLang="en-US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5" name="Google Shape;547;p59">
            <a:extLst>
              <a:ext uri="{FF2B5EF4-FFF2-40B4-BE49-F238E27FC236}">
                <a16:creationId xmlns:a16="http://schemas.microsoft.com/office/drawing/2014/main" id="{763B350C-9F26-D245-B076-F3A7A0D308D1}"/>
              </a:ext>
            </a:extLst>
          </p:cNvPr>
          <p:cNvSpPr txBox="1">
            <a:spLocks/>
          </p:cNvSpPr>
          <p:nvPr/>
        </p:nvSpPr>
        <p:spPr>
          <a:xfrm>
            <a:off x="8460299" y="3397218"/>
            <a:ext cx="1986840" cy="1593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defTabSz="914377" fontAlgn="base">
              <a:lnSpc>
                <a:spcPct val="150000"/>
              </a:lnSpc>
            </a:pPr>
            <a:b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</a:br>
            <a:endParaRPr lang="ko-KR" altLang="en-US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8260F-32B7-8A0F-580C-774C7C607915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AB70-E7F3-7588-C343-A8D7FD6576D3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2" name="Google Shape;547;p59">
            <a:extLst>
              <a:ext uri="{FF2B5EF4-FFF2-40B4-BE49-F238E27FC236}">
                <a16:creationId xmlns:a16="http://schemas.microsoft.com/office/drawing/2014/main" id="{6BB74357-9177-D742-A314-379143CC1825}"/>
              </a:ext>
            </a:extLst>
          </p:cNvPr>
          <p:cNvSpPr txBox="1">
            <a:spLocks/>
          </p:cNvSpPr>
          <p:nvPr/>
        </p:nvSpPr>
        <p:spPr>
          <a:xfrm>
            <a:off x="8516959" y="3324101"/>
            <a:ext cx="1930180" cy="15934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algn="ctr" defTabSz="914377" fontAlgn="base">
              <a:lnSpc>
                <a:spcPct val="150000"/>
              </a:lnSpc>
            </a:pPr>
            <a:r>
              <a:rPr lang="ko-KR" altLang="en-US" sz="1867" b="1" dirty="0">
                <a:solidFill>
                  <a:srgbClr val="000000"/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sym typeface="Arial"/>
              </a:rPr>
              <a:t>프로젝트 소감</a:t>
            </a:r>
            <a:endParaRPr lang="en-US" altLang="ko-KR" sz="1867" b="1" dirty="0">
              <a:solidFill>
                <a:srgbClr val="000000"/>
              </a:solidFill>
              <a:latin typeface="AppleSDGothicNeoM00" panose="02000503000000000000" pitchFamily="2" charset="-128"/>
              <a:ea typeface="AppleSDGothicNeoM00" panose="02000503000000000000" pitchFamily="2" charset="-128"/>
              <a:sym typeface="Arial"/>
            </a:endParaRP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1. </a:t>
            </a:r>
            <a: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활동 소감</a:t>
            </a:r>
            <a:endParaRPr lang="en-US" altLang="ko-KR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  <a:p>
            <a:pPr defTabSz="914377" fontAlgn="base">
              <a:lnSpc>
                <a:spcPct val="150000"/>
              </a:lnSpc>
            </a:pPr>
            <a:r>
              <a:rPr lang="en-US" altLang="ko-KR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2. Q&amp;A</a:t>
            </a:r>
          </a:p>
          <a:p>
            <a:pPr defTabSz="914377" fontAlgn="base">
              <a:lnSpc>
                <a:spcPct val="150000"/>
              </a:lnSpc>
            </a:pPr>
            <a:br>
              <a:rPr lang="ko-KR" altLang="en-US" sz="1867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</a:br>
            <a:endParaRPr lang="ko-KR" altLang="en-US" sz="1867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Google Shape;547;p59">
            <a:extLst>
              <a:ext uri="{FF2B5EF4-FFF2-40B4-BE49-F238E27FC236}">
                <a16:creationId xmlns:a16="http://schemas.microsoft.com/office/drawing/2014/main" id="{9B419078-64CE-7A43-D74C-DFC4F1804800}"/>
              </a:ext>
            </a:extLst>
          </p:cNvPr>
          <p:cNvSpPr txBox="1">
            <a:spLocks/>
          </p:cNvSpPr>
          <p:nvPr/>
        </p:nvSpPr>
        <p:spPr>
          <a:xfrm>
            <a:off x="1591654" y="3303502"/>
            <a:ext cx="2377195" cy="1986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pPr algn="ctr" defTabSz="914377" fontAlgn="base">
              <a:lnSpc>
                <a:spcPct val="150000"/>
              </a:lnSpc>
            </a:pPr>
            <a:r>
              <a:rPr lang="ko-KR" altLang="en-US" sz="1867" b="1" dirty="0">
                <a:solidFill>
                  <a:srgbClr val="000000"/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  <a:sym typeface="Arial"/>
              </a:rPr>
              <a:t>프로젝트 개요</a:t>
            </a:r>
            <a:endParaRPr lang="en-US" altLang="ko-KR" sz="1867" b="1" dirty="0">
              <a:solidFill>
                <a:srgbClr val="000000"/>
              </a:solidFill>
              <a:latin typeface="AppleSDGothicNeoM00" panose="02000503000000000000" pitchFamily="2" charset="-128"/>
              <a:ea typeface="AppleSDGothicNeoM00" panose="02000503000000000000" pitchFamily="2" charset="-128"/>
              <a:sym typeface="Arial"/>
            </a:endParaRPr>
          </a:p>
          <a:p>
            <a:pPr fontAlgn="base">
              <a:lnSpc>
                <a:spcPct val="150000"/>
              </a:lnSpc>
              <a:buClrTx/>
              <a:buFontTx/>
            </a:pPr>
            <a:r>
              <a:rPr lang="en-US" altLang="ko-KR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1. </a:t>
            </a:r>
            <a: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팀 소개 </a:t>
            </a:r>
            <a:b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2. </a:t>
            </a:r>
            <a: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프로젝트 소개</a:t>
            </a:r>
            <a:b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3. </a:t>
            </a:r>
            <a: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개발 계획</a:t>
            </a:r>
            <a:b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4. </a:t>
            </a:r>
            <a: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요구사항 정의</a:t>
            </a:r>
            <a:b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br>
              <a:rPr lang="ko-KR" altLang="en-US" sz="1867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endParaRPr lang="ko-KR" altLang="en-US" sz="1867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65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83;p69">
            <a:extLst>
              <a:ext uri="{FF2B5EF4-FFF2-40B4-BE49-F238E27FC236}">
                <a16:creationId xmlns:a16="http://schemas.microsoft.com/office/drawing/2014/main" id="{6791AB41-83AB-5233-D972-202C1E20D211}"/>
              </a:ext>
            </a:extLst>
          </p:cNvPr>
          <p:cNvSpPr/>
          <p:nvPr/>
        </p:nvSpPr>
        <p:spPr>
          <a:xfrm rot="16200000">
            <a:off x="4637093" y="3118010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16" name="Google Shape;683;p69">
            <a:extLst>
              <a:ext uri="{FF2B5EF4-FFF2-40B4-BE49-F238E27FC236}">
                <a16:creationId xmlns:a16="http://schemas.microsoft.com/office/drawing/2014/main" id="{F9DEB8F6-5566-C30E-FF3F-E5B5C00E8C9E}"/>
              </a:ext>
            </a:extLst>
          </p:cNvPr>
          <p:cNvSpPr/>
          <p:nvPr/>
        </p:nvSpPr>
        <p:spPr>
          <a:xfrm rot="16200000">
            <a:off x="7130785" y="1672915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17" name="Google Shape;683;p69">
            <a:extLst>
              <a:ext uri="{FF2B5EF4-FFF2-40B4-BE49-F238E27FC236}">
                <a16:creationId xmlns:a16="http://schemas.microsoft.com/office/drawing/2014/main" id="{3C62D871-5741-69AC-759E-54CF299DD6DD}"/>
              </a:ext>
            </a:extLst>
          </p:cNvPr>
          <p:cNvSpPr/>
          <p:nvPr/>
        </p:nvSpPr>
        <p:spPr>
          <a:xfrm rot="16200000">
            <a:off x="2126124" y="1680665"/>
            <a:ext cx="2893160" cy="334094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9F55FE">
              <a:alpha val="47843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pic>
        <p:nvPicPr>
          <p:cNvPr id="18" name="Picture 17" descr="A cartoon of a child's face&#10;&#10;Description automatically generated">
            <a:extLst>
              <a:ext uri="{FF2B5EF4-FFF2-40B4-BE49-F238E27FC236}">
                <a16:creationId xmlns:a16="http://schemas.microsoft.com/office/drawing/2014/main" id="{60B9AAB9-655E-4394-12F0-91105929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656" y="2506416"/>
            <a:ext cx="1739201" cy="1739201"/>
          </a:xfrm>
          <a:prstGeom prst="rect">
            <a:avLst/>
          </a:prstGeom>
        </p:spPr>
      </p:pic>
      <p:pic>
        <p:nvPicPr>
          <p:cNvPr id="19" name="Picture 18" descr="A cartoon of a person's face&#10;&#10;Description automatically generated">
            <a:extLst>
              <a:ext uri="{FF2B5EF4-FFF2-40B4-BE49-F238E27FC236}">
                <a16:creationId xmlns:a16="http://schemas.microsoft.com/office/drawing/2014/main" id="{5EE5E250-07E0-08BD-4063-B83653A5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018" y="2674021"/>
            <a:ext cx="1531407" cy="1531408"/>
          </a:xfrm>
          <a:prstGeom prst="rect">
            <a:avLst/>
          </a:prstGeom>
        </p:spPr>
      </p:pic>
      <p:pic>
        <p:nvPicPr>
          <p:cNvPr id="20" name="Picture 19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E2D0FC9E-73CB-11D2-56E8-2C28228FB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8" y="3978251"/>
            <a:ext cx="2394101" cy="2394101"/>
          </a:xfrm>
          <a:prstGeom prst="rect">
            <a:avLst/>
          </a:prstGeom>
        </p:spPr>
      </p:pic>
      <p:pic>
        <p:nvPicPr>
          <p:cNvPr id="21" name="Picture 2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3DD3DE31-1D60-81B4-47FC-EF0E39EBC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958" y="3738409"/>
            <a:ext cx="2254508" cy="2254508"/>
          </a:xfrm>
          <a:prstGeom prst="rect">
            <a:avLst/>
          </a:prstGeom>
        </p:spPr>
      </p:pic>
      <p:pic>
        <p:nvPicPr>
          <p:cNvPr id="22" name="Picture 21" descr="A cartoon of a child with glasses&#10;&#10;Description automatically generated">
            <a:extLst>
              <a:ext uri="{FF2B5EF4-FFF2-40B4-BE49-F238E27FC236}">
                <a16:creationId xmlns:a16="http://schemas.microsoft.com/office/drawing/2014/main" id="{D74490E6-9704-7455-DA3F-45EF1034D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4162" y="2520734"/>
            <a:ext cx="1927865" cy="1927865"/>
          </a:xfrm>
          <a:prstGeom prst="rect">
            <a:avLst/>
          </a:prstGeom>
        </p:spPr>
      </p:pic>
      <p:pic>
        <p:nvPicPr>
          <p:cNvPr id="23" name="Picture 22" descr="A cartoon of a child's face&#10;&#10;Description automatically generated">
            <a:extLst>
              <a:ext uri="{FF2B5EF4-FFF2-40B4-BE49-F238E27FC236}">
                <a16:creationId xmlns:a16="http://schemas.microsoft.com/office/drawing/2014/main" id="{95C2316F-8C70-B7C3-DF4B-6D79D2A98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9571" y="2327106"/>
            <a:ext cx="2254508" cy="22545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41435AE-5175-DBC3-AE3E-1E70BE61F48E}"/>
              </a:ext>
            </a:extLst>
          </p:cNvPr>
          <p:cNvSpPr txBox="1"/>
          <p:nvPr/>
        </p:nvSpPr>
        <p:spPr>
          <a:xfrm>
            <a:off x="2834781" y="4274696"/>
            <a:ext cx="149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Java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04F0D-E61F-2065-4488-4BED148F76F6}"/>
              </a:ext>
            </a:extLst>
          </p:cNvPr>
          <p:cNvSpPr txBox="1"/>
          <p:nvPr/>
        </p:nvSpPr>
        <p:spPr>
          <a:xfrm>
            <a:off x="7841769" y="4284086"/>
            <a:ext cx="1498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DB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17C2B1-1C20-034D-2304-C1E104068C9A}"/>
              </a:ext>
            </a:extLst>
          </p:cNvPr>
          <p:cNvSpPr txBox="1"/>
          <p:nvPr/>
        </p:nvSpPr>
        <p:spPr>
          <a:xfrm>
            <a:off x="5216428" y="5702333"/>
            <a:ext cx="183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Arial"/>
                <a:sym typeface="Arial"/>
              </a:rPr>
              <a:t>CSS/FXML</a:t>
            </a:r>
            <a:endParaRPr lang="en-FR" sz="2400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4" name="Google Shape;546;p59">
            <a:extLst>
              <a:ext uri="{FF2B5EF4-FFF2-40B4-BE49-F238E27FC236}">
                <a16:creationId xmlns:a16="http://schemas.microsoft.com/office/drawing/2014/main" id="{F95EDDD1-AA8A-BB6E-8B21-864A1D29F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TEAM MEMBER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89C38-CDF2-1F4B-7796-F541411EFE7D}"/>
              </a:ext>
            </a:extLst>
          </p:cNvPr>
          <p:cNvSpPr txBox="1"/>
          <p:nvPr/>
        </p:nvSpPr>
        <p:spPr>
          <a:xfrm>
            <a:off x="10309855" y="208120"/>
            <a:ext cx="1944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I-1.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팀 소개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C19DDB-C7BD-A035-E1FE-A62DAED0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85787"/>
              </p:ext>
            </p:extLst>
          </p:nvPr>
        </p:nvGraphicFramePr>
        <p:xfrm>
          <a:off x="360752" y="5036184"/>
          <a:ext cx="3223132" cy="119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3186">
                  <a:extLst>
                    <a:ext uri="{9D8B030D-6E8A-4147-A177-3AD203B41FA5}">
                      <a16:colId xmlns:a16="http://schemas.microsoft.com/office/drawing/2014/main" val="2183548554"/>
                    </a:ext>
                  </a:extLst>
                </a:gridCol>
                <a:gridCol w="2619946">
                  <a:extLst>
                    <a:ext uri="{9D8B030D-6E8A-4147-A177-3AD203B41FA5}">
                      <a16:colId xmlns:a16="http://schemas.microsoft.com/office/drawing/2014/main" val="102127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Name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정성진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회원가입</a:t>
                      </a:r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관리자</a:t>
                      </a:r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결제 페이지 구현</a:t>
                      </a:r>
                      <a:b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</a:b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도메인 개발 및 검증 로직 구현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9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김태웅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회원</a:t>
                      </a:r>
                      <a:r>
                        <a:rPr lang="en-US" altLang="ko-K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</a:t>
                      </a:r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트레이너 페이지 구현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88957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46C257-5AE9-25D8-F49C-39FC08A7D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977648"/>
              </p:ext>
            </p:extLst>
          </p:nvPr>
        </p:nvGraphicFramePr>
        <p:xfrm>
          <a:off x="8439018" y="4980473"/>
          <a:ext cx="3340948" cy="119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5235">
                  <a:extLst>
                    <a:ext uri="{9D8B030D-6E8A-4147-A177-3AD203B41FA5}">
                      <a16:colId xmlns:a16="http://schemas.microsoft.com/office/drawing/2014/main" val="2183548554"/>
                    </a:ext>
                  </a:extLst>
                </a:gridCol>
                <a:gridCol w="2715713">
                  <a:extLst>
                    <a:ext uri="{9D8B030D-6E8A-4147-A177-3AD203B41FA5}">
                      <a16:colId xmlns:a16="http://schemas.microsoft.com/office/drawing/2014/main" val="102127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Name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엄지훈</a:t>
                      </a:r>
                      <a:endParaRPr lang="en-US" altLang="ko-K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r>
                        <a:rPr lang="en-US" altLang="ko-K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(</a:t>
                      </a:r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팀장</a:t>
                      </a:r>
                      <a:r>
                        <a:rPr lang="en-US" altLang="ko-K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)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프로시저</a:t>
                      </a:r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이벤트 </a:t>
                      </a:r>
                      <a:r>
                        <a:rPr lang="ko-KR" altLang="en-US" sz="1200" dirty="0" err="1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스케쥴러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설계</a:t>
                      </a:r>
                      <a:endParaRPr lang="en-US" altLang="ko-KR" sz="1200" dirty="0">
                        <a:effectLst/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회원 </a:t>
                      </a:r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‘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내 정보</a:t>
                      </a:r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’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페이지 구현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9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예세림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기획</a:t>
                      </a:r>
                      <a:r>
                        <a:rPr lang="en-US" altLang="ko-K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 DB </a:t>
                      </a:r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구축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8895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EF0523-A2A8-CF76-77B9-323C8C298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95256"/>
              </p:ext>
            </p:extLst>
          </p:nvPr>
        </p:nvGraphicFramePr>
        <p:xfrm>
          <a:off x="4546628" y="434678"/>
          <a:ext cx="3098744" cy="12716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79908">
                  <a:extLst>
                    <a:ext uri="{9D8B030D-6E8A-4147-A177-3AD203B41FA5}">
                      <a16:colId xmlns:a16="http://schemas.microsoft.com/office/drawing/2014/main" val="2183548554"/>
                    </a:ext>
                  </a:extLst>
                </a:gridCol>
                <a:gridCol w="2518836">
                  <a:extLst>
                    <a:ext uri="{9D8B030D-6E8A-4147-A177-3AD203B41FA5}">
                      <a16:colId xmlns:a16="http://schemas.microsoft.com/office/drawing/2014/main" val="1021270336"/>
                    </a:ext>
                  </a:extLst>
                </a:gridCol>
              </a:tblGrid>
              <a:tr h="38969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Name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F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Responsibilities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773892"/>
                  </a:ext>
                </a:extLst>
              </a:tr>
              <a:tr h="881935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노승빈</a:t>
                      </a:r>
                      <a:r>
                        <a:rPr lang="en-US" altLang="ko-KR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</a:t>
                      </a:r>
                      <a:r>
                        <a:rPr lang="ko-KR" altLang="en-US" sz="1200" dirty="0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</a:t>
                      </a:r>
                      <a:r>
                        <a:rPr lang="ko-KR" altLang="en-US" sz="1200" dirty="0" err="1"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오민택</a:t>
                      </a:r>
                      <a:endParaRPr lang="en-FR" sz="1200" dirty="0"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UI/UX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디자인</a:t>
                      </a:r>
                      <a:endParaRPr lang="en-US" altLang="ko-KR" sz="1200" dirty="0">
                        <a:effectLst/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r>
                        <a:rPr lang="en-US" sz="1200" dirty="0" err="1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fxml</a:t>
                      </a:r>
                      <a:r>
                        <a:rPr 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, CSS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로 </a:t>
                      </a:r>
                      <a:r>
                        <a:rPr lang="ko-KR" altLang="en-US" sz="1200" dirty="0" err="1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프론트엔드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디자인</a:t>
                      </a:r>
                      <a:endParaRPr lang="en-US" altLang="ko-KR" sz="1200" dirty="0">
                        <a:effectLst/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r>
                        <a:rPr lang="en-US" altLang="ko-KR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Figma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로 초안 디자인 작성</a:t>
                      </a:r>
                      <a:endParaRPr lang="en-US" altLang="ko-KR" sz="1200" dirty="0">
                        <a:effectLst/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r>
                        <a:rPr lang="ko-KR" altLang="en-US" sz="1200" dirty="0" err="1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백엔드</a:t>
                      </a:r>
                      <a:r>
                        <a:rPr lang="ko-KR" altLang="en-US" sz="1200" dirty="0">
                          <a:effectLst/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개발 보조</a:t>
                      </a:r>
                      <a:endParaRPr lang="en-US" altLang="ko-KR" sz="1200" dirty="0">
                        <a:effectLst/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197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44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6;p59">
            <a:extLst>
              <a:ext uri="{FF2B5EF4-FFF2-40B4-BE49-F238E27FC236}">
                <a16:creationId xmlns:a16="http://schemas.microsoft.com/office/drawing/2014/main" id="{9A2BF3B6-62B1-6661-0550-FC00631C29C5}"/>
              </a:ext>
            </a:extLst>
          </p:cNvPr>
          <p:cNvSpPr txBox="1">
            <a:spLocks/>
          </p:cNvSpPr>
          <p:nvPr/>
        </p:nvSpPr>
        <p:spPr>
          <a:xfrm>
            <a:off x="2020603" y="1881638"/>
            <a:ext cx="10297200" cy="46089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100000"/>
              </a:lnSpc>
            </a:pP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편리한 자동화 서비스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효율적인 데이터 관리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: 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 및 트레이너 정보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예약 내역</a:t>
            </a: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, </a:t>
            </a: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이용 기록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대인 접촉 최소화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9525001" y="208120"/>
            <a:ext cx="2576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2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프로젝트 소개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sp>
        <p:nvSpPr>
          <p:cNvPr id="2" name="Google Shape;546;p59">
            <a:extLst>
              <a:ext uri="{FF2B5EF4-FFF2-40B4-BE49-F238E27FC236}">
                <a16:creationId xmlns:a16="http://schemas.microsoft.com/office/drawing/2014/main" id="{B5341A11-F470-0655-F1CC-B52BF01903B1}"/>
              </a:ext>
            </a:extLst>
          </p:cNvPr>
          <p:cNvSpPr txBox="1">
            <a:spLocks/>
          </p:cNvSpPr>
          <p:nvPr/>
        </p:nvSpPr>
        <p:spPr>
          <a:xfrm>
            <a:off x="1394577" y="1118038"/>
            <a:ext cx="10297200" cy="36430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 도입 배경 및 필요성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10" name="Google Shape;546;p59">
            <a:extLst>
              <a:ext uri="{FF2B5EF4-FFF2-40B4-BE49-F238E27FC236}">
                <a16:creationId xmlns:a16="http://schemas.microsoft.com/office/drawing/2014/main" id="{043A6785-AC23-7120-BC64-EEFCBF961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PROJECT DESCRIPTION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grpSp>
        <p:nvGrpSpPr>
          <p:cNvPr id="11" name="Google Shape;16860;p139">
            <a:extLst>
              <a:ext uri="{FF2B5EF4-FFF2-40B4-BE49-F238E27FC236}">
                <a16:creationId xmlns:a16="http://schemas.microsoft.com/office/drawing/2014/main" id="{911C8BC0-3CC6-666D-92CC-82BC0E54179C}"/>
              </a:ext>
            </a:extLst>
          </p:cNvPr>
          <p:cNvGrpSpPr/>
          <p:nvPr/>
        </p:nvGrpSpPr>
        <p:grpSpPr>
          <a:xfrm>
            <a:off x="1255207" y="1219635"/>
            <a:ext cx="278739" cy="339073"/>
            <a:chOff x="1768821" y="3361108"/>
            <a:chExt cx="278739" cy="339073"/>
          </a:xfrm>
        </p:grpSpPr>
        <p:sp>
          <p:nvSpPr>
            <p:cNvPr id="12" name="Google Shape;16861;p139">
              <a:extLst>
                <a:ext uri="{FF2B5EF4-FFF2-40B4-BE49-F238E27FC236}">
                  <a16:creationId xmlns:a16="http://schemas.microsoft.com/office/drawing/2014/main" id="{3D079C6A-8C92-A5DA-E95F-7226796CE953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3" name="Google Shape;16862;p139">
              <a:extLst>
                <a:ext uri="{FF2B5EF4-FFF2-40B4-BE49-F238E27FC236}">
                  <a16:creationId xmlns:a16="http://schemas.microsoft.com/office/drawing/2014/main" id="{280BAFF7-C92F-E8B2-7568-D2633ED66E7F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4" name="Google Shape;16863;p139">
              <a:extLst>
                <a:ext uri="{FF2B5EF4-FFF2-40B4-BE49-F238E27FC236}">
                  <a16:creationId xmlns:a16="http://schemas.microsoft.com/office/drawing/2014/main" id="{DB56FD78-E10E-ECF8-9E6A-6E709E7714BC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5" name="Google Shape;16864;p139">
              <a:extLst>
                <a:ext uri="{FF2B5EF4-FFF2-40B4-BE49-F238E27FC236}">
                  <a16:creationId xmlns:a16="http://schemas.microsoft.com/office/drawing/2014/main" id="{06D6CFF2-FF12-AA89-2D3A-DB6E1456463C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6" name="Google Shape;16865;p139">
              <a:extLst>
                <a:ext uri="{FF2B5EF4-FFF2-40B4-BE49-F238E27FC236}">
                  <a16:creationId xmlns:a16="http://schemas.microsoft.com/office/drawing/2014/main" id="{899F6B97-E5BF-9511-BDAE-9A2ACABD1033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7" name="Google Shape;16866;p139">
              <a:extLst>
                <a:ext uri="{FF2B5EF4-FFF2-40B4-BE49-F238E27FC236}">
                  <a16:creationId xmlns:a16="http://schemas.microsoft.com/office/drawing/2014/main" id="{F9760F9A-2E23-D994-BCEB-402DF42ECC58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8" name="Google Shape;16867;p139">
              <a:extLst>
                <a:ext uri="{FF2B5EF4-FFF2-40B4-BE49-F238E27FC236}">
                  <a16:creationId xmlns:a16="http://schemas.microsoft.com/office/drawing/2014/main" id="{FB1C62F3-D0E4-C898-865B-1647CF42F94B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19" name="Google Shape;16868;p139">
              <a:extLst>
                <a:ext uri="{FF2B5EF4-FFF2-40B4-BE49-F238E27FC236}">
                  <a16:creationId xmlns:a16="http://schemas.microsoft.com/office/drawing/2014/main" id="{5F53579D-3961-532A-DD30-48645F673788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20" name="Google Shape;16869;p139">
              <a:extLst>
                <a:ext uri="{FF2B5EF4-FFF2-40B4-BE49-F238E27FC236}">
                  <a16:creationId xmlns:a16="http://schemas.microsoft.com/office/drawing/2014/main" id="{BAB816FF-A2B0-12B8-CFCD-B303B0326361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21" name="Google Shape;16870;p139">
              <a:extLst>
                <a:ext uri="{FF2B5EF4-FFF2-40B4-BE49-F238E27FC236}">
                  <a16:creationId xmlns:a16="http://schemas.microsoft.com/office/drawing/2014/main" id="{830C8DB1-7E13-6076-7A2B-B7F749D3E6D2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  <p:sp>
          <p:nvSpPr>
            <p:cNvPr id="22" name="Google Shape;16871;p139">
              <a:extLst>
                <a:ext uri="{FF2B5EF4-FFF2-40B4-BE49-F238E27FC236}">
                  <a16:creationId xmlns:a16="http://schemas.microsoft.com/office/drawing/2014/main" id="{68383519-0C4B-3C0F-25AD-2930DE9DE822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ppleSDGothicNeoR00" panose="02000503000000000000" pitchFamily="2" charset="-128"/>
                <a:ea typeface="AppleSDGothicNeoR00" panose="02000503000000000000" pitchFamily="2" charset="-128"/>
              </a:endParaRPr>
            </a:p>
          </p:txBody>
        </p:sp>
      </p:grpSp>
      <p:grpSp>
        <p:nvGrpSpPr>
          <p:cNvPr id="7" name="Google Shape;14990;p137">
            <a:extLst>
              <a:ext uri="{FF2B5EF4-FFF2-40B4-BE49-F238E27FC236}">
                <a16:creationId xmlns:a16="http://schemas.microsoft.com/office/drawing/2014/main" id="{D9F69E61-F767-89DF-B9DC-B071CDC6B85A}"/>
              </a:ext>
            </a:extLst>
          </p:cNvPr>
          <p:cNvGrpSpPr/>
          <p:nvPr/>
        </p:nvGrpSpPr>
        <p:grpSpPr>
          <a:xfrm>
            <a:off x="1639783" y="2898396"/>
            <a:ext cx="332757" cy="332343"/>
            <a:chOff x="2656907" y="2439293"/>
            <a:chExt cx="332757" cy="332343"/>
          </a:xfrm>
        </p:grpSpPr>
        <p:sp>
          <p:nvSpPr>
            <p:cNvPr id="8" name="Google Shape;14991;p137">
              <a:extLst>
                <a:ext uri="{FF2B5EF4-FFF2-40B4-BE49-F238E27FC236}">
                  <a16:creationId xmlns:a16="http://schemas.microsoft.com/office/drawing/2014/main" id="{DE51155C-9455-EE69-F5C6-E6C5C3C5AB1C}"/>
                </a:ext>
              </a:extLst>
            </p:cNvPr>
            <p:cNvSpPr/>
            <p:nvPr/>
          </p:nvSpPr>
          <p:spPr>
            <a:xfrm>
              <a:off x="2868751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46" y="548"/>
                    <a:pt x="1346" y="834"/>
                  </a:cubicBezTo>
                  <a:cubicBezTo>
                    <a:pt x="1346" y="1120"/>
                    <a:pt x="1120" y="1334"/>
                    <a:pt x="834" y="1334"/>
                  </a:cubicBezTo>
                  <a:cubicBezTo>
                    <a:pt x="560" y="1334"/>
                    <a:pt x="334" y="1120"/>
                    <a:pt x="334" y="834"/>
                  </a:cubicBezTo>
                  <a:cubicBezTo>
                    <a:pt x="334" y="548"/>
                    <a:pt x="572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81" y="0"/>
                    <a:pt x="0" y="370"/>
                    <a:pt x="0" y="834"/>
                  </a:cubicBezTo>
                  <a:cubicBezTo>
                    <a:pt x="0" y="1298"/>
                    <a:pt x="381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9" name="Google Shape;14992;p137">
              <a:extLst>
                <a:ext uri="{FF2B5EF4-FFF2-40B4-BE49-F238E27FC236}">
                  <a16:creationId xmlns:a16="http://schemas.microsoft.com/office/drawing/2014/main" id="{DEC3CF16-A5AD-6406-AA72-05100474FD6C}"/>
                </a:ext>
              </a:extLst>
            </p:cNvPr>
            <p:cNvSpPr/>
            <p:nvPr/>
          </p:nvSpPr>
          <p:spPr>
            <a:xfrm>
              <a:off x="2870661" y="2611703"/>
              <a:ext cx="68970" cy="49301"/>
            </a:xfrm>
            <a:custGeom>
              <a:avLst/>
              <a:gdLst/>
              <a:ahLst/>
              <a:cxnLst/>
              <a:rect l="l" t="t" r="r" b="b"/>
              <a:pathLst>
                <a:path w="2167" h="1549" extrusionOk="0">
                  <a:moveTo>
                    <a:pt x="774" y="1"/>
                  </a:moveTo>
                  <a:cubicBezTo>
                    <a:pt x="560" y="1"/>
                    <a:pt x="333" y="60"/>
                    <a:pt x="119" y="167"/>
                  </a:cubicBezTo>
                  <a:cubicBezTo>
                    <a:pt x="48" y="203"/>
                    <a:pt x="0" y="310"/>
                    <a:pt x="48" y="382"/>
                  </a:cubicBezTo>
                  <a:cubicBezTo>
                    <a:pt x="83" y="443"/>
                    <a:pt x="150" y="479"/>
                    <a:pt x="212" y="479"/>
                  </a:cubicBezTo>
                  <a:cubicBezTo>
                    <a:pt x="234" y="479"/>
                    <a:pt x="255" y="474"/>
                    <a:pt x="274" y="465"/>
                  </a:cubicBezTo>
                  <a:cubicBezTo>
                    <a:pt x="417" y="382"/>
                    <a:pt x="595" y="346"/>
                    <a:pt x="762" y="346"/>
                  </a:cubicBezTo>
                  <a:cubicBezTo>
                    <a:pt x="1286" y="346"/>
                    <a:pt x="1715" y="727"/>
                    <a:pt x="1786" y="1215"/>
                  </a:cubicBezTo>
                  <a:lnTo>
                    <a:pt x="762" y="1215"/>
                  </a:lnTo>
                  <a:cubicBezTo>
                    <a:pt x="679" y="1215"/>
                    <a:pt x="595" y="1298"/>
                    <a:pt x="595" y="1382"/>
                  </a:cubicBezTo>
                  <a:cubicBezTo>
                    <a:pt x="595" y="1477"/>
                    <a:pt x="679" y="1548"/>
                    <a:pt x="762" y="1548"/>
                  </a:cubicBezTo>
                  <a:lnTo>
                    <a:pt x="1988" y="1548"/>
                  </a:lnTo>
                  <a:cubicBezTo>
                    <a:pt x="2072" y="1548"/>
                    <a:pt x="2143" y="1477"/>
                    <a:pt x="2143" y="1382"/>
                  </a:cubicBezTo>
                  <a:cubicBezTo>
                    <a:pt x="2167" y="608"/>
                    <a:pt x="1536" y="1"/>
                    <a:pt x="77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23" name="Google Shape;14993;p137">
              <a:extLst>
                <a:ext uri="{FF2B5EF4-FFF2-40B4-BE49-F238E27FC236}">
                  <a16:creationId xmlns:a16="http://schemas.microsoft.com/office/drawing/2014/main" id="{9D949462-98CE-F1ED-3E8A-88CBB0468EAF}"/>
                </a:ext>
              </a:extLst>
            </p:cNvPr>
            <p:cNvSpPr/>
            <p:nvPr/>
          </p:nvSpPr>
          <p:spPr>
            <a:xfrm>
              <a:off x="2705794" y="2611321"/>
              <a:ext cx="68620" cy="49301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94" y="1"/>
                  </a:moveTo>
                  <a:cubicBezTo>
                    <a:pt x="632" y="1"/>
                    <a:pt x="1" y="620"/>
                    <a:pt x="1" y="1382"/>
                  </a:cubicBezTo>
                  <a:cubicBezTo>
                    <a:pt x="1" y="1465"/>
                    <a:pt x="84" y="1548"/>
                    <a:pt x="167" y="1548"/>
                  </a:cubicBezTo>
                  <a:lnTo>
                    <a:pt x="1406" y="1548"/>
                  </a:lnTo>
                  <a:cubicBezTo>
                    <a:pt x="1489" y="1548"/>
                    <a:pt x="1572" y="1465"/>
                    <a:pt x="1572" y="1382"/>
                  </a:cubicBezTo>
                  <a:cubicBezTo>
                    <a:pt x="1572" y="1287"/>
                    <a:pt x="1501" y="1215"/>
                    <a:pt x="1418" y="1215"/>
                  </a:cubicBezTo>
                  <a:lnTo>
                    <a:pt x="382" y="1215"/>
                  </a:lnTo>
                  <a:cubicBezTo>
                    <a:pt x="453" y="727"/>
                    <a:pt x="882" y="334"/>
                    <a:pt x="1406" y="334"/>
                  </a:cubicBezTo>
                  <a:cubicBezTo>
                    <a:pt x="1584" y="334"/>
                    <a:pt x="1751" y="382"/>
                    <a:pt x="1894" y="453"/>
                  </a:cubicBezTo>
                  <a:cubicBezTo>
                    <a:pt x="1918" y="469"/>
                    <a:pt x="1945" y="477"/>
                    <a:pt x="1974" y="477"/>
                  </a:cubicBezTo>
                  <a:cubicBezTo>
                    <a:pt x="2030" y="477"/>
                    <a:pt x="2088" y="445"/>
                    <a:pt x="2120" y="382"/>
                  </a:cubicBezTo>
                  <a:cubicBezTo>
                    <a:pt x="2156" y="310"/>
                    <a:pt x="2132" y="203"/>
                    <a:pt x="2049" y="155"/>
                  </a:cubicBezTo>
                  <a:cubicBezTo>
                    <a:pt x="1846" y="60"/>
                    <a:pt x="1632" y="1"/>
                    <a:pt x="139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24" name="Google Shape;14994;p137">
              <a:extLst>
                <a:ext uri="{FF2B5EF4-FFF2-40B4-BE49-F238E27FC236}">
                  <a16:creationId xmlns:a16="http://schemas.microsoft.com/office/drawing/2014/main" id="{3E37ACF6-743F-ECB8-1AB6-0E71BD3A39C4}"/>
                </a:ext>
              </a:extLst>
            </p:cNvPr>
            <p:cNvSpPr/>
            <p:nvPr/>
          </p:nvSpPr>
          <p:spPr>
            <a:xfrm>
              <a:off x="2724000" y="2547666"/>
              <a:ext cx="53088" cy="53088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19" y="334"/>
                    <a:pt x="1334" y="548"/>
                    <a:pt x="1334" y="834"/>
                  </a:cubicBezTo>
                  <a:cubicBezTo>
                    <a:pt x="1334" y="1120"/>
                    <a:pt x="1119" y="1334"/>
                    <a:pt x="834" y="1334"/>
                  </a:cubicBezTo>
                  <a:cubicBezTo>
                    <a:pt x="548" y="1334"/>
                    <a:pt x="322" y="1120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69" y="0"/>
                    <a:pt x="0" y="370"/>
                    <a:pt x="0" y="834"/>
                  </a:cubicBezTo>
                  <a:cubicBezTo>
                    <a:pt x="0" y="1298"/>
                    <a:pt x="369" y="1667"/>
                    <a:pt x="834" y="1667"/>
                  </a:cubicBezTo>
                  <a:cubicBezTo>
                    <a:pt x="1298" y="1667"/>
                    <a:pt x="1667" y="1298"/>
                    <a:pt x="1667" y="834"/>
                  </a:cubicBezTo>
                  <a:cubicBezTo>
                    <a:pt x="1667" y="370"/>
                    <a:pt x="1298" y="0"/>
                    <a:pt x="834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25" name="Google Shape;14995;p137">
              <a:extLst>
                <a:ext uri="{FF2B5EF4-FFF2-40B4-BE49-F238E27FC236}">
                  <a16:creationId xmlns:a16="http://schemas.microsoft.com/office/drawing/2014/main" id="{EBF183DA-7460-B512-44B0-1E41A45EB23C}"/>
                </a:ext>
              </a:extLst>
            </p:cNvPr>
            <p:cNvSpPr/>
            <p:nvPr/>
          </p:nvSpPr>
          <p:spPr>
            <a:xfrm>
              <a:off x="2788800" y="2534394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34"/>
                  </a:moveTo>
                  <a:cubicBezTo>
                    <a:pt x="1489" y="334"/>
                    <a:pt x="1822" y="656"/>
                    <a:pt x="1822" y="1072"/>
                  </a:cubicBezTo>
                  <a:cubicBezTo>
                    <a:pt x="1822" y="1489"/>
                    <a:pt x="1489" y="1822"/>
                    <a:pt x="1072" y="1822"/>
                  </a:cubicBezTo>
                  <a:cubicBezTo>
                    <a:pt x="655" y="1822"/>
                    <a:pt x="334" y="1489"/>
                    <a:pt x="334" y="1072"/>
                  </a:cubicBezTo>
                  <a:cubicBezTo>
                    <a:pt x="334" y="656"/>
                    <a:pt x="667" y="334"/>
                    <a:pt x="1072" y="334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26" name="Google Shape;14996;p137">
              <a:extLst>
                <a:ext uri="{FF2B5EF4-FFF2-40B4-BE49-F238E27FC236}">
                  <a16:creationId xmlns:a16="http://schemas.microsoft.com/office/drawing/2014/main" id="{63AE280D-5FF8-CD2E-7417-3AC07C643236}"/>
                </a:ext>
              </a:extLst>
            </p:cNvPr>
            <p:cNvSpPr/>
            <p:nvPr/>
          </p:nvSpPr>
          <p:spPr>
            <a:xfrm>
              <a:off x="2764930" y="2613613"/>
              <a:ext cx="115979" cy="62923"/>
            </a:xfrm>
            <a:custGeom>
              <a:avLst/>
              <a:gdLst/>
              <a:ahLst/>
              <a:cxnLst/>
              <a:rect l="l" t="t" r="r" b="b"/>
              <a:pathLst>
                <a:path w="3644" h="1977" extrusionOk="0">
                  <a:moveTo>
                    <a:pt x="1822" y="345"/>
                  </a:moveTo>
                  <a:cubicBezTo>
                    <a:pt x="2584" y="345"/>
                    <a:pt x="3203" y="917"/>
                    <a:pt x="3298" y="1655"/>
                  </a:cubicBezTo>
                  <a:lnTo>
                    <a:pt x="345" y="1655"/>
                  </a:lnTo>
                  <a:cubicBezTo>
                    <a:pt x="441" y="905"/>
                    <a:pt x="1060" y="345"/>
                    <a:pt x="1822" y="345"/>
                  </a:cubicBezTo>
                  <a:close/>
                  <a:moveTo>
                    <a:pt x="1822" y="0"/>
                  </a:moveTo>
                  <a:cubicBezTo>
                    <a:pt x="822" y="0"/>
                    <a:pt x="0" y="822"/>
                    <a:pt x="0" y="1810"/>
                  </a:cubicBezTo>
                  <a:cubicBezTo>
                    <a:pt x="0" y="1905"/>
                    <a:pt x="84" y="1977"/>
                    <a:pt x="167" y="1977"/>
                  </a:cubicBezTo>
                  <a:lnTo>
                    <a:pt x="3477" y="1977"/>
                  </a:lnTo>
                  <a:cubicBezTo>
                    <a:pt x="3560" y="1977"/>
                    <a:pt x="3643" y="1905"/>
                    <a:pt x="3643" y="1810"/>
                  </a:cubicBezTo>
                  <a:cubicBezTo>
                    <a:pt x="3643" y="798"/>
                    <a:pt x="2822" y="0"/>
                    <a:pt x="18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  <p:sp>
          <p:nvSpPr>
            <p:cNvPr id="27" name="Google Shape;14997;p137">
              <a:extLst>
                <a:ext uri="{FF2B5EF4-FFF2-40B4-BE49-F238E27FC236}">
                  <a16:creationId xmlns:a16="http://schemas.microsoft.com/office/drawing/2014/main" id="{696578F0-DBE6-B76B-88BD-18AFD2EA57B3}"/>
                </a:ext>
              </a:extLst>
            </p:cNvPr>
            <p:cNvSpPr/>
            <p:nvPr/>
          </p:nvSpPr>
          <p:spPr>
            <a:xfrm>
              <a:off x="2656907" y="2439293"/>
              <a:ext cx="332757" cy="332343"/>
            </a:xfrm>
            <a:custGeom>
              <a:avLst/>
              <a:gdLst/>
              <a:ahLst/>
              <a:cxnLst/>
              <a:rect l="l" t="t" r="r" b="b"/>
              <a:pathLst>
                <a:path w="10455" h="10442" extrusionOk="0">
                  <a:moveTo>
                    <a:pt x="5383" y="893"/>
                  </a:moveTo>
                  <a:cubicBezTo>
                    <a:pt x="7645" y="977"/>
                    <a:pt x="9454" y="2798"/>
                    <a:pt x="9550" y="5060"/>
                  </a:cubicBezTo>
                  <a:lnTo>
                    <a:pt x="9145" y="5060"/>
                  </a:lnTo>
                  <a:cubicBezTo>
                    <a:pt x="9050" y="5060"/>
                    <a:pt x="8978" y="5132"/>
                    <a:pt x="8978" y="5227"/>
                  </a:cubicBezTo>
                  <a:cubicBezTo>
                    <a:pt x="8978" y="5310"/>
                    <a:pt x="9050" y="5382"/>
                    <a:pt x="9145" y="5382"/>
                  </a:cubicBezTo>
                  <a:lnTo>
                    <a:pt x="9550" y="5382"/>
                  </a:lnTo>
                  <a:cubicBezTo>
                    <a:pt x="9454" y="7644"/>
                    <a:pt x="7645" y="9466"/>
                    <a:pt x="5383" y="9549"/>
                  </a:cubicBezTo>
                  <a:lnTo>
                    <a:pt x="5383" y="9156"/>
                  </a:lnTo>
                  <a:cubicBezTo>
                    <a:pt x="5383" y="9061"/>
                    <a:pt x="5311" y="8989"/>
                    <a:pt x="5216" y="8989"/>
                  </a:cubicBezTo>
                  <a:cubicBezTo>
                    <a:pt x="5121" y="8989"/>
                    <a:pt x="5049" y="9061"/>
                    <a:pt x="5049" y="9156"/>
                  </a:cubicBezTo>
                  <a:lnTo>
                    <a:pt x="5049" y="9549"/>
                  </a:lnTo>
                  <a:cubicBezTo>
                    <a:pt x="2787" y="9466"/>
                    <a:pt x="977" y="7644"/>
                    <a:pt x="882" y="5382"/>
                  </a:cubicBezTo>
                  <a:lnTo>
                    <a:pt x="1287" y="5382"/>
                  </a:lnTo>
                  <a:cubicBezTo>
                    <a:pt x="1382" y="5382"/>
                    <a:pt x="1453" y="5310"/>
                    <a:pt x="1453" y="5227"/>
                  </a:cubicBezTo>
                  <a:cubicBezTo>
                    <a:pt x="1453" y="5132"/>
                    <a:pt x="1382" y="5060"/>
                    <a:pt x="1287" y="5060"/>
                  </a:cubicBezTo>
                  <a:lnTo>
                    <a:pt x="882" y="5060"/>
                  </a:lnTo>
                  <a:cubicBezTo>
                    <a:pt x="977" y="2798"/>
                    <a:pt x="2787" y="977"/>
                    <a:pt x="5049" y="893"/>
                  </a:cubicBezTo>
                  <a:lnTo>
                    <a:pt x="5049" y="1286"/>
                  </a:lnTo>
                  <a:cubicBezTo>
                    <a:pt x="5049" y="1381"/>
                    <a:pt x="5121" y="1453"/>
                    <a:pt x="5216" y="1453"/>
                  </a:cubicBezTo>
                  <a:cubicBezTo>
                    <a:pt x="5311" y="1453"/>
                    <a:pt x="5383" y="1381"/>
                    <a:pt x="5383" y="1286"/>
                  </a:cubicBezTo>
                  <a:lnTo>
                    <a:pt x="5383" y="893"/>
                  </a:lnTo>
                  <a:close/>
                  <a:moveTo>
                    <a:pt x="5228" y="0"/>
                  </a:moveTo>
                  <a:cubicBezTo>
                    <a:pt x="5144" y="0"/>
                    <a:pt x="5061" y="72"/>
                    <a:pt x="5061" y="167"/>
                  </a:cubicBezTo>
                  <a:lnTo>
                    <a:pt x="5061" y="560"/>
                  </a:lnTo>
                  <a:cubicBezTo>
                    <a:pt x="2620" y="655"/>
                    <a:pt x="656" y="2620"/>
                    <a:pt x="572" y="5060"/>
                  </a:cubicBezTo>
                  <a:lnTo>
                    <a:pt x="168" y="5060"/>
                  </a:lnTo>
                  <a:cubicBezTo>
                    <a:pt x="84" y="5060"/>
                    <a:pt x="1" y="5132"/>
                    <a:pt x="1" y="5227"/>
                  </a:cubicBezTo>
                  <a:cubicBezTo>
                    <a:pt x="1" y="5310"/>
                    <a:pt x="84" y="5382"/>
                    <a:pt x="168" y="5382"/>
                  </a:cubicBezTo>
                  <a:lnTo>
                    <a:pt x="572" y="5382"/>
                  </a:lnTo>
                  <a:cubicBezTo>
                    <a:pt x="656" y="7823"/>
                    <a:pt x="2620" y="9787"/>
                    <a:pt x="5061" y="9882"/>
                  </a:cubicBezTo>
                  <a:lnTo>
                    <a:pt x="5061" y="10287"/>
                  </a:lnTo>
                  <a:cubicBezTo>
                    <a:pt x="5061" y="10371"/>
                    <a:pt x="5144" y="10442"/>
                    <a:pt x="5228" y="10442"/>
                  </a:cubicBezTo>
                  <a:cubicBezTo>
                    <a:pt x="5323" y="10442"/>
                    <a:pt x="5394" y="10371"/>
                    <a:pt x="5394" y="10287"/>
                  </a:cubicBezTo>
                  <a:lnTo>
                    <a:pt x="5394" y="9882"/>
                  </a:lnTo>
                  <a:cubicBezTo>
                    <a:pt x="7835" y="9787"/>
                    <a:pt x="9800" y="7823"/>
                    <a:pt x="9883" y="5382"/>
                  </a:cubicBezTo>
                  <a:lnTo>
                    <a:pt x="10288" y="5382"/>
                  </a:lnTo>
                  <a:cubicBezTo>
                    <a:pt x="10383" y="5382"/>
                    <a:pt x="10455" y="5310"/>
                    <a:pt x="10455" y="5227"/>
                  </a:cubicBezTo>
                  <a:cubicBezTo>
                    <a:pt x="10455" y="5132"/>
                    <a:pt x="10383" y="5060"/>
                    <a:pt x="10288" y="5060"/>
                  </a:cubicBezTo>
                  <a:lnTo>
                    <a:pt x="9883" y="5060"/>
                  </a:lnTo>
                  <a:cubicBezTo>
                    <a:pt x="9800" y="2620"/>
                    <a:pt x="7835" y="655"/>
                    <a:pt x="5394" y="560"/>
                  </a:cubicBezTo>
                  <a:lnTo>
                    <a:pt x="5394" y="167"/>
                  </a:lnTo>
                  <a:cubicBezTo>
                    <a:pt x="5394" y="72"/>
                    <a:pt x="5323" y="0"/>
                    <a:pt x="522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C25C7"/>
                </a:solidFill>
              </a:endParaRPr>
            </a:p>
          </p:txBody>
        </p:sp>
      </p:grpSp>
      <p:pic>
        <p:nvPicPr>
          <p:cNvPr id="1026" name="Picture 2" descr="비 대면 아이콘 - 264종의 무료 아이콘">
            <a:extLst>
              <a:ext uri="{FF2B5EF4-FFF2-40B4-BE49-F238E27FC236}">
                <a16:creationId xmlns:a16="http://schemas.microsoft.com/office/drawing/2014/main" id="{DA101557-278A-CAC1-1B14-90F87469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23" y="3732484"/>
            <a:ext cx="385409" cy="38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Gears outline">
            <a:extLst>
              <a:ext uri="{FF2B5EF4-FFF2-40B4-BE49-F238E27FC236}">
                <a16:creationId xmlns:a16="http://schemas.microsoft.com/office/drawing/2014/main" id="{E9C95A14-C6D7-F81F-E0C5-B0DEB47B0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28448">
            <a:off x="1562857" y="1985797"/>
            <a:ext cx="538812" cy="538812"/>
          </a:xfrm>
          <a:prstGeom prst="rect">
            <a:avLst/>
          </a:prstGeom>
        </p:spPr>
      </p:pic>
      <p:pic>
        <p:nvPicPr>
          <p:cNvPr id="1030" name="Picture 6" descr="[광주=뉴시스] 이창우 기자=지오씨㈜가 하빈기부터 본격 출시 예정인 '무채혈 자가 건강진단용 헬스케어 키오스크' (이미지=지오씨 제공) 2022.04.26. photo@newsis.com *재판매 및 DB 금지">
            <a:extLst>
              <a:ext uri="{FF2B5EF4-FFF2-40B4-BE49-F238E27FC236}">
                <a16:creationId xmlns:a16="http://schemas.microsoft.com/office/drawing/2014/main" id="{6BD64530-6763-89F9-9B63-0B258C510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"/>
          <a:stretch/>
        </p:blipFill>
        <p:spPr bwMode="auto">
          <a:xfrm>
            <a:off x="5726287" y="3521837"/>
            <a:ext cx="6214836" cy="33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6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46;p59">
            <a:extLst>
              <a:ext uri="{FF2B5EF4-FFF2-40B4-BE49-F238E27FC236}">
                <a16:creationId xmlns:a16="http://schemas.microsoft.com/office/drawing/2014/main" id="{F95EDDD1-AA8A-BB6E-8B21-864A1D29F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PROJECT DESCRIPTION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" name="Google Shape;546;p59">
            <a:extLst>
              <a:ext uri="{FF2B5EF4-FFF2-40B4-BE49-F238E27FC236}">
                <a16:creationId xmlns:a16="http://schemas.microsoft.com/office/drawing/2014/main" id="{40FCA54A-EB6B-8953-1D3D-5C086B7E8747}"/>
              </a:ext>
            </a:extLst>
          </p:cNvPr>
          <p:cNvSpPr txBox="1">
            <a:spLocks/>
          </p:cNvSpPr>
          <p:nvPr/>
        </p:nvSpPr>
        <p:spPr>
          <a:xfrm>
            <a:off x="1394577" y="1118038"/>
            <a:ext cx="10297200" cy="460899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기대 효과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</a:t>
            </a:r>
            <a:r>
              <a:rPr lang="en-US" altLang="ko-KR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[</a:t>
            </a:r>
            <a:r>
              <a:rPr lang="ko-KR" altLang="en-US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관리자</a:t>
            </a:r>
            <a:r>
              <a:rPr lang="en-US" altLang="ko-KR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 altLang="ko-KR" sz="28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</a:t>
            </a: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1)</a:t>
            </a:r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회원 관리 효율성 증대</a:t>
            </a:r>
            <a:endParaRPr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2)</a:t>
            </a:r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운영 비용 절감</a:t>
            </a:r>
            <a:endParaRPr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endParaRPr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</a:t>
            </a:r>
            <a:r>
              <a:rPr lang="en-US" altLang="ko-KR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[</a:t>
            </a:r>
            <a:r>
              <a:rPr lang="ko-KR" altLang="en-US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</a:t>
            </a:r>
            <a:r>
              <a:rPr lang="en-US" altLang="ko-KR" sz="2400" b="1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1)</a:t>
            </a:r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회원 만족도 향상</a:t>
            </a:r>
            <a:b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</a:br>
            <a:r>
              <a:rPr lang="en-US" altLang="ko-KR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	2)</a:t>
            </a:r>
            <a:r>
              <a:rPr lang="ko-KR" altLang="en-US" sz="2400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 보안성 강화</a:t>
            </a:r>
            <a:endParaRPr lang="en-US" altLang="ko-KR" sz="24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>
              <a:lnSpc>
                <a:spcPct val="100000"/>
              </a:lnSpc>
            </a:pP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marL="457200" lvl="0" indent="-457200" defTabSz="914400">
              <a:lnSpc>
                <a:spcPct val="100000"/>
              </a:lnSpc>
              <a:buSzTx/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+mn-cs"/>
              </a:rPr>
              <a:t>활용 방안</a:t>
            </a:r>
            <a:endParaRPr lang="en-US" altLang="ko-KR" sz="2800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  <a:p>
            <a:pPr lvl="0" defTabSz="914400">
              <a:lnSpc>
                <a:spcPct val="100000"/>
              </a:lnSpc>
              <a:buSzTx/>
            </a:pPr>
            <a:r>
              <a:rPr lang="en-US" altLang="ko-KR" sz="28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+mn-cs"/>
              </a:rPr>
              <a:t>	</a:t>
            </a:r>
            <a:r>
              <a:rPr lang="ko-KR" altLang="en-US" sz="2400" dirty="0">
                <a:solidFill>
                  <a:srgbClr val="000000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+mn-cs"/>
              </a:rPr>
              <a:t>헬스장 입구에 설치하여 실제로 활용</a:t>
            </a:r>
            <a:endParaRPr lang="en-US" altLang="ko-KR" sz="280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AD105-C508-4F4D-B780-26850F8791DD}"/>
              </a:ext>
            </a:extLst>
          </p:cNvPr>
          <p:cNvSpPr txBox="1"/>
          <p:nvPr/>
        </p:nvSpPr>
        <p:spPr>
          <a:xfrm>
            <a:off x="9525001" y="208120"/>
            <a:ext cx="2576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2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프로젝트 소개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59FFC-FFB9-9484-32EB-0050353AB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6"/>
          <a:stretch/>
        </p:blipFill>
        <p:spPr>
          <a:xfrm>
            <a:off x="8957187" y="3429000"/>
            <a:ext cx="2847868" cy="3205989"/>
          </a:xfrm>
          <a:prstGeom prst="rect">
            <a:avLst/>
          </a:prstGeom>
        </p:spPr>
      </p:pic>
      <p:pic>
        <p:nvPicPr>
          <p:cNvPr id="7" name="Picture 6" descr="A cartoon of a child's face&#10;&#10;Description automatically generated">
            <a:extLst>
              <a:ext uri="{FF2B5EF4-FFF2-40B4-BE49-F238E27FC236}">
                <a16:creationId xmlns:a16="http://schemas.microsoft.com/office/drawing/2014/main" id="{64176098-794C-F14A-0E26-3A6967046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906" y="4099331"/>
            <a:ext cx="422993" cy="422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62DBDB-143F-FD44-A0C8-B759474D8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10312241" y="3778085"/>
            <a:ext cx="1197723" cy="1724580"/>
          </a:xfrm>
          <a:prstGeom prst="parallelogram">
            <a:avLst>
              <a:gd name="adj" fmla="val 6123"/>
            </a:avLst>
          </a:prstGeom>
          <a:effectLst>
            <a:outerShdw sx="1000" sy="1000" algn="ctr" rotWithShape="0">
              <a:srgbClr val="000000"/>
            </a:outerShdw>
            <a:reflection stA="9000" endPos="51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702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oogle Shape;546;p59">
            <a:extLst>
              <a:ext uri="{FF2B5EF4-FFF2-40B4-BE49-F238E27FC236}">
                <a16:creationId xmlns:a16="http://schemas.microsoft.com/office/drawing/2014/main" id="{F95EDDD1-AA8A-BB6E-8B21-864A1D29F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ko-KR" altLang="en-US" sz="4000" kern="1200" dirty="0">
                <a:solidFill>
                  <a:schemeClr val="tx1"/>
                </a:solidFill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사용 </a:t>
            </a:r>
            <a:r>
              <a:rPr lang="ko-KR" altLang="en-US" sz="4000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기술</a:t>
            </a:r>
            <a:endParaRPr lang="en-US" sz="4000" kern="1200" dirty="0">
              <a:solidFill>
                <a:schemeClr val="tx1"/>
              </a:solidFill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227DAED-94B1-FE1B-0528-5D8764E0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868" y="1449103"/>
            <a:ext cx="6724204" cy="42866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AF6A1-75F7-A890-AF23-34A72DEE079F}"/>
              </a:ext>
            </a:extLst>
          </p:cNvPr>
          <p:cNvSpPr txBox="1"/>
          <p:nvPr/>
        </p:nvSpPr>
        <p:spPr>
          <a:xfrm>
            <a:off x="10214605" y="208120"/>
            <a:ext cx="1944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3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개발 계획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97468E-5E8F-E2B9-11B9-31B0D1D56317}"/>
              </a:ext>
            </a:extLst>
          </p:cNvPr>
          <p:cNvGrpSpPr/>
          <p:nvPr/>
        </p:nvGrpSpPr>
        <p:grpSpPr>
          <a:xfrm>
            <a:off x="0" y="0"/>
            <a:ext cx="1462208" cy="1043995"/>
            <a:chOff x="0" y="0"/>
            <a:chExt cx="1462208" cy="10439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B360DCC-B850-45EF-BC46-297649C2E10A}"/>
                </a:ext>
              </a:extLst>
            </p:cNvPr>
            <p:cNvSpPr/>
            <p:nvPr/>
          </p:nvSpPr>
          <p:spPr>
            <a:xfrm>
              <a:off x="0" y="0"/>
              <a:ext cx="492368" cy="4689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FR" sz="1867" kern="0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5BC83B-17F0-2417-2291-5B674B830B40}"/>
                </a:ext>
              </a:extLst>
            </p:cNvPr>
            <p:cNvSpPr/>
            <p:nvPr/>
          </p:nvSpPr>
          <p:spPr>
            <a:xfrm>
              <a:off x="492368" y="0"/>
              <a:ext cx="492368" cy="4689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FR" sz="1867" kern="0">
                <a:solidFill>
                  <a:srgbClr val="FFFF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D0991A-1AA3-85D9-3883-5D13E6FC6747}"/>
                </a:ext>
              </a:extLst>
            </p:cNvPr>
            <p:cNvSpPr/>
            <p:nvPr/>
          </p:nvSpPr>
          <p:spPr>
            <a:xfrm>
              <a:off x="471607" y="547315"/>
              <a:ext cx="990601" cy="49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9" name="Google Shape;546;p59">
            <a:extLst>
              <a:ext uri="{FF2B5EF4-FFF2-40B4-BE49-F238E27FC236}">
                <a16:creationId xmlns:a16="http://schemas.microsoft.com/office/drawing/2014/main" id="{1FEC2505-08B4-C2A5-C85F-CCDDEABBBAEE}"/>
              </a:ext>
            </a:extLst>
          </p:cNvPr>
          <p:cNvSpPr txBox="1">
            <a:spLocks/>
          </p:cNvSpPr>
          <p:nvPr/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DEVELOPMENT PLAN</a:t>
            </a:r>
            <a:endParaRPr lang="ko-KR" altLang="en-US"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04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46;p59">
            <a:extLst>
              <a:ext uri="{FF2B5EF4-FFF2-40B4-BE49-F238E27FC236}">
                <a16:creationId xmlns:a16="http://schemas.microsoft.com/office/drawing/2014/main" id="{F95EDDD1-AA8A-BB6E-8B21-864A1D29F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DEVELOPMENT PLAN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lang="en-US" altLang="ko-KR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/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</a:t>
            </a:r>
            <a:r>
              <a:rPr lang="ko-KR" altLang="en-US" sz="3733" dirty="0" err="1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간트</a:t>
            </a:r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 차트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60DCC-B850-45EF-BC46-297649C2E10A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BC83B-17F0-2417-2291-5B674B830B40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9D583-2045-B003-0B9F-74972945EB52}"/>
              </a:ext>
            </a:extLst>
          </p:cNvPr>
          <p:cNvSpPr txBox="1"/>
          <p:nvPr/>
        </p:nvSpPr>
        <p:spPr>
          <a:xfrm>
            <a:off x="10214605" y="208120"/>
            <a:ext cx="1944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3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개발 계획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F53216E9-36D6-6B76-1767-39310AAC4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646936"/>
              </p:ext>
            </p:extLst>
          </p:nvPr>
        </p:nvGraphicFramePr>
        <p:xfrm>
          <a:off x="1" y="1690140"/>
          <a:ext cx="12192011" cy="4397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9109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392903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프로젝트 일정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rgbClr val="9F55F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rgbClr val="9F55F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3W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rgbClr val="9F55F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4W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solidFill>
                      <a:srgbClr val="9F55F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01">
                <a:tc vMerge="1">
                  <a:txBody>
                    <a:bodyPr/>
                    <a:lstStyle/>
                    <a:p>
                      <a:endParaRPr lang="en-F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월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9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월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050" b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391190"/>
                  </a:ext>
                </a:extLst>
              </a:tr>
              <a:tr h="57352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defRPr/>
                      </a:pPr>
                      <a:endParaRPr lang="ko-KR" altLang="en-US" sz="9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52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프로젝트 계획 및 보고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52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요구 분석 및 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프로젝트 설계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01F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52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프로젝트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개발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52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통합 테스트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3523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/>
                        <a:buNone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R00" panose="02000503000000000000" pitchFamily="2" charset="-128"/>
                          <a:ea typeface="AppleSDGothicNeoR00" panose="02000503000000000000" pitchFamily="2" charset="-128"/>
                        </a:rPr>
                        <a:t>프로젝트 발표 및 시연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/>
                        <a:buNone/>
                        <a:defRPr/>
                      </a:pPr>
                      <a:endParaRPr lang="en-US" altLang="ko-KR" sz="1100" dirty="0">
                        <a:solidFill>
                          <a:schemeClr val="tx1"/>
                        </a:solidFill>
                        <a:latin typeface="AppleSDGothicNeoR00" panose="02000503000000000000" pitchFamily="2" charset="-128"/>
                        <a:ea typeface="AppleSDGothicNeoR00" panose="02000503000000000000" pitchFamily="2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F55FE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69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요구사항 정의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4" name="Google Shape;976;p85">
            <a:extLst>
              <a:ext uri="{FF2B5EF4-FFF2-40B4-BE49-F238E27FC236}">
                <a16:creationId xmlns:a16="http://schemas.microsoft.com/office/drawing/2014/main" id="{76095C21-5F46-6EF9-FEF2-DE4DD9109D1F}"/>
              </a:ext>
            </a:extLst>
          </p:cNvPr>
          <p:cNvSpPr/>
          <p:nvPr/>
        </p:nvSpPr>
        <p:spPr>
          <a:xfrm>
            <a:off x="492369" y="1700228"/>
            <a:ext cx="11252941" cy="48283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8260F-32B7-8A0F-580C-774C7C607915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AB70-E7F3-7588-C343-A8D7FD6576D3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7AFF2-CBFB-9A28-D54A-4CAFDA6E2BC8}"/>
              </a:ext>
            </a:extLst>
          </p:cNvPr>
          <p:cNvSpPr/>
          <p:nvPr/>
        </p:nvSpPr>
        <p:spPr>
          <a:xfrm>
            <a:off x="492367" y="1220553"/>
            <a:ext cx="106874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회원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808CD-E926-6FB4-1358-53163011A043}"/>
              </a:ext>
            </a:extLst>
          </p:cNvPr>
          <p:cNvSpPr/>
          <p:nvPr/>
        </p:nvSpPr>
        <p:spPr>
          <a:xfrm>
            <a:off x="1561115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트레이너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D6363-BDFF-C851-BA45-67CFD25057EB}"/>
              </a:ext>
            </a:extLst>
          </p:cNvPr>
          <p:cNvSpPr/>
          <p:nvPr/>
        </p:nvSpPr>
        <p:spPr>
          <a:xfrm>
            <a:off x="2636110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관리자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1E048-E522-CA37-05D2-E8D6A9422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14" y="2029382"/>
            <a:ext cx="2653774" cy="4076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C2C8A-3CA9-0604-E502-0D2A91607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21" r="1"/>
          <a:stretch/>
        </p:blipFill>
        <p:spPr>
          <a:xfrm>
            <a:off x="8387099" y="2070803"/>
            <a:ext cx="2686864" cy="40872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A22576-54B7-E04C-CB20-ADE96994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039" y="1989032"/>
            <a:ext cx="2686864" cy="41171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D70B30-4F58-6A2A-648B-81A55A04C828}"/>
              </a:ext>
            </a:extLst>
          </p:cNvPr>
          <p:cNvSpPr txBox="1"/>
          <p:nvPr/>
        </p:nvSpPr>
        <p:spPr>
          <a:xfrm>
            <a:off x="1820203" y="6176208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회원가입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7F2C7E-5600-6519-1E00-EA77C2C88445}"/>
              </a:ext>
            </a:extLst>
          </p:cNvPr>
          <p:cNvSpPr txBox="1"/>
          <p:nvPr/>
        </p:nvSpPr>
        <p:spPr>
          <a:xfrm>
            <a:off x="5489679" y="6164333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메인 페이지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C99C4-3AF7-1D0D-459D-2423CF9C76F1}"/>
              </a:ext>
            </a:extLst>
          </p:cNvPr>
          <p:cNvSpPr txBox="1"/>
          <p:nvPr/>
        </p:nvSpPr>
        <p:spPr>
          <a:xfrm>
            <a:off x="9089263" y="6151223"/>
            <a:ext cx="12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8"/>
                <a:ea typeface="AppleSDGothicNeoR00" panose="02000503000000000000" pitchFamily="2" charset="-128"/>
              </a:rPr>
              <a:t>결제 페이지</a:t>
            </a:r>
            <a:endParaRPr lang="en-FR" dirty="0">
              <a:latin typeface="AppleSDGothicNeoR00" panose="02000503000000000000" pitchFamily="2" charset="-128"/>
              <a:ea typeface="AppleSDGothicNeoR00" panose="02000503000000000000" pitchFamily="2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C86EF6-5367-2DA4-3B78-88684B8BC0ED}"/>
              </a:ext>
            </a:extLst>
          </p:cNvPr>
          <p:cNvSpPr txBox="1"/>
          <p:nvPr/>
        </p:nvSpPr>
        <p:spPr>
          <a:xfrm>
            <a:off x="9525001" y="208120"/>
            <a:ext cx="2576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4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요구사항 정의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44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6;p85">
            <a:extLst>
              <a:ext uri="{FF2B5EF4-FFF2-40B4-BE49-F238E27FC236}">
                <a16:creationId xmlns:a16="http://schemas.microsoft.com/office/drawing/2014/main" id="{625F299C-DAF0-C7E2-ACD8-A6E6B48BF29F}"/>
              </a:ext>
            </a:extLst>
          </p:cNvPr>
          <p:cNvSpPr/>
          <p:nvPr/>
        </p:nvSpPr>
        <p:spPr>
          <a:xfrm>
            <a:off x="492369" y="1700228"/>
            <a:ext cx="11252941" cy="482839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Arial"/>
              <a:sym typeface="Arial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1269199-6697-4398-7003-28D6C10AC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5" y="1834724"/>
            <a:ext cx="5681277" cy="4551097"/>
          </a:xfrm>
          <a:prstGeom prst="rect">
            <a:avLst/>
          </a:prstGeom>
        </p:spPr>
      </p:pic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984736" y="472179"/>
            <a:ext cx="10297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ko-KR" altLang="en-US" sz="3733" dirty="0">
                <a:latin typeface="AppleSDGothicNeoM00" panose="02000503000000000000" pitchFamily="2" charset="-128"/>
                <a:ea typeface="AppleSDGothicNeoM00" panose="02000503000000000000" pitchFamily="2" charset="-128"/>
              </a:rPr>
              <a:t>요구사항 정의</a:t>
            </a:r>
            <a:endParaRPr sz="3733" dirty="0">
              <a:latin typeface="AppleSDGothicNeoM00" panose="02000503000000000000" pitchFamily="2" charset="-128"/>
              <a:ea typeface="AppleSDGothicNeoM00" panose="02000503000000000000" pitchFamily="2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848260F-32B7-8A0F-580C-774C7C607915}"/>
              </a:ext>
            </a:extLst>
          </p:cNvPr>
          <p:cNvSpPr/>
          <p:nvPr/>
        </p:nvSpPr>
        <p:spPr>
          <a:xfrm>
            <a:off x="0" y="0"/>
            <a:ext cx="492368" cy="4689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A1AB70-E7F3-7588-C343-A8D7FD6576D3}"/>
              </a:ext>
            </a:extLst>
          </p:cNvPr>
          <p:cNvSpPr/>
          <p:nvPr/>
        </p:nvSpPr>
        <p:spPr>
          <a:xfrm>
            <a:off x="492368" y="0"/>
            <a:ext cx="492368" cy="468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7AFF2-CBFB-9A28-D54A-4CAFDA6E2BC8}"/>
              </a:ext>
            </a:extLst>
          </p:cNvPr>
          <p:cNvSpPr/>
          <p:nvPr/>
        </p:nvSpPr>
        <p:spPr>
          <a:xfrm>
            <a:off x="492367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회원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808CD-E926-6FB4-1358-53163011A043}"/>
              </a:ext>
            </a:extLst>
          </p:cNvPr>
          <p:cNvSpPr/>
          <p:nvPr/>
        </p:nvSpPr>
        <p:spPr>
          <a:xfrm>
            <a:off x="1561115" y="1220553"/>
            <a:ext cx="1068748" cy="468947"/>
          </a:xfrm>
          <a:prstGeom prst="rect">
            <a:avLst/>
          </a:prstGeom>
          <a:solidFill>
            <a:srgbClr val="9F5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트레이너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ED6363-BDFF-C851-BA45-67CFD25057EB}"/>
              </a:ext>
            </a:extLst>
          </p:cNvPr>
          <p:cNvSpPr/>
          <p:nvPr/>
        </p:nvSpPr>
        <p:spPr>
          <a:xfrm>
            <a:off x="2636110" y="1220553"/>
            <a:ext cx="1068748" cy="468947"/>
          </a:xfrm>
          <a:prstGeom prst="rect">
            <a:avLst/>
          </a:prstGeom>
          <a:solidFill>
            <a:srgbClr val="9F55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ko-KR" altLang="en-US" sz="1867" kern="0" dirty="0">
                <a:solidFill>
                  <a:srgbClr val="FFFFFF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sym typeface="Arial"/>
              </a:rPr>
              <a:t>관리자</a:t>
            </a:r>
            <a:endParaRPr lang="en-FR" sz="1867" kern="0" dirty="0">
              <a:solidFill>
                <a:srgbClr val="FFFFFF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8AD45-C3C3-7D37-FBAE-19A676E22BD8}"/>
              </a:ext>
            </a:extLst>
          </p:cNvPr>
          <p:cNvSpPr txBox="1"/>
          <p:nvPr/>
        </p:nvSpPr>
        <p:spPr>
          <a:xfrm>
            <a:off x="9525001" y="208120"/>
            <a:ext cx="2576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I-</a:t>
            </a:r>
            <a:r>
              <a:rPr lang="en-US" altLang="ko-KR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4</a:t>
            </a:r>
            <a:r>
              <a:rPr lang="en-GB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. </a:t>
            </a:r>
            <a:r>
              <a:rPr lang="ko-KR" altLang="en-US" sz="2400" kern="0" dirty="0">
                <a:solidFill>
                  <a:srgbClr val="9F55FE"/>
                </a:solidFill>
                <a:latin typeface="AppleSDGothicNeoR00" panose="02000503000000000000" pitchFamily="2" charset="-128"/>
                <a:ea typeface="AppleSDGothicNeoR00" panose="02000503000000000000" pitchFamily="2" charset="-128"/>
                <a:cs typeface="Baghdad" pitchFamily="2" charset="-78"/>
                <a:sym typeface="Arial"/>
              </a:rPr>
              <a:t>요구사항 정의</a:t>
            </a:r>
            <a:endParaRPr lang="en" sz="2400" kern="0" dirty="0">
              <a:solidFill>
                <a:srgbClr val="9F55FE"/>
              </a:solidFill>
              <a:latin typeface="AppleSDGothicNeoR00" panose="02000503000000000000" pitchFamily="2" charset="-128"/>
              <a:ea typeface="AppleSDGothicNeoR00" panose="02000503000000000000" pitchFamily="2" charset="-128"/>
              <a:cs typeface="Baghdad" pitchFamily="2" charset="-78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DC9470-9F96-8E64-6AF3-96A472A21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067" y="3625261"/>
            <a:ext cx="1697502" cy="289505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ADDC116-3574-C6EC-8A54-F62476152C74}"/>
              </a:ext>
            </a:extLst>
          </p:cNvPr>
          <p:cNvSpPr/>
          <p:nvPr/>
        </p:nvSpPr>
        <p:spPr>
          <a:xfrm>
            <a:off x="1703777" y="5008511"/>
            <a:ext cx="573203" cy="410516"/>
          </a:xfrm>
          <a:prstGeom prst="ellipse">
            <a:avLst/>
          </a:prstGeom>
          <a:noFill/>
          <a:ln w="31750">
            <a:solidFill>
              <a:srgbClr val="F5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FR" sz="1867" kern="0">
              <a:solidFill>
                <a:srgbClr val="FFFFFF"/>
              </a:solidFill>
              <a:latin typeface="Calibri" panose="020F0502020204030204"/>
              <a:sym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0CDF62-78C5-2346-8DAC-491424FC4475}"/>
              </a:ext>
            </a:extLst>
          </p:cNvPr>
          <p:cNvCxnSpPr>
            <a:cxnSpLocks/>
          </p:cNvCxnSpPr>
          <p:nvPr/>
        </p:nvCxnSpPr>
        <p:spPr>
          <a:xfrm>
            <a:off x="2276980" y="5273929"/>
            <a:ext cx="1154086" cy="0"/>
          </a:xfrm>
          <a:prstGeom prst="straightConnector1">
            <a:avLst/>
          </a:prstGeom>
          <a:ln w="28575">
            <a:solidFill>
              <a:srgbClr val="F6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D884B28-087F-66CC-1FA3-55551B0AE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5" r="2634"/>
          <a:stretch/>
        </p:blipFill>
        <p:spPr>
          <a:xfrm>
            <a:off x="6733602" y="2823124"/>
            <a:ext cx="4757483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F55FE"/>
      </a:accent1>
      <a:accent2>
        <a:srgbClr val="C1AFFE"/>
      </a:accent2>
      <a:accent3>
        <a:srgbClr val="A5A5A5"/>
      </a:accent3>
      <a:accent4>
        <a:srgbClr val="418F96"/>
      </a:accent4>
      <a:accent5>
        <a:srgbClr val="5B9BD5"/>
      </a:accent5>
      <a:accent6>
        <a:srgbClr val="70AD47"/>
      </a:accent6>
      <a:hlink>
        <a:srgbClr val="0563C1"/>
      </a:hlink>
      <a:folHlink>
        <a:srgbClr val="9645FF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331</TotalTime>
  <Words>1848</Words>
  <Application>Microsoft Macintosh PowerPoint</Application>
  <PresentationFormat>Widescreen</PresentationFormat>
  <Paragraphs>248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Anton</vt:lpstr>
      <vt:lpstr>__tiempos_b6f14e</vt:lpstr>
      <vt:lpstr>AppleSDGothicNeoM00</vt:lpstr>
      <vt:lpstr>Apple SD Gothic Neo</vt:lpstr>
      <vt:lpstr>Calibri Light</vt:lpstr>
      <vt:lpstr>Aptos</vt:lpstr>
      <vt:lpstr>DM Sans</vt:lpstr>
      <vt:lpstr>Arial</vt:lpstr>
      <vt:lpstr>-apple-system</vt:lpstr>
      <vt:lpstr>AppleSDGothicNeoR00</vt:lpstr>
      <vt:lpstr>Office 2013 - 2022 Theme</vt:lpstr>
      <vt:lpstr>PowerPoint Presentation</vt:lpstr>
      <vt:lpstr>TABLE OF CONTENTS</vt:lpstr>
      <vt:lpstr>TEAM MEMBER</vt:lpstr>
      <vt:lpstr>PROJECT DESCRIPTION</vt:lpstr>
      <vt:lpstr>PROJECT DESCRIPTION</vt:lpstr>
      <vt:lpstr>사용 기술</vt:lpstr>
      <vt:lpstr>DEVELOPMENT PLAN / 간트 차트</vt:lpstr>
      <vt:lpstr>요구사항 정의</vt:lpstr>
      <vt:lpstr>요구사항 정의</vt:lpstr>
      <vt:lpstr>요구사항 정의</vt:lpstr>
      <vt:lpstr>PowerPoint Presentation</vt:lpstr>
      <vt:lpstr>보안 암호화 기법</vt:lpstr>
      <vt:lpstr>보안 본인인증, 자동 로그아웃</vt:lpstr>
      <vt:lpstr>DB 모델링  EER Diagram 활용</vt:lpstr>
      <vt:lpstr>DB 모델링  프로시저, EventScheduler, HirakiCP 활용</vt:lpstr>
      <vt:lpstr>백엔드 시연</vt:lpstr>
      <vt:lpstr>활동 소감</vt:lpstr>
      <vt:lpstr>Q&amp;A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재혁 양</dc:creator>
  <cp:lastModifiedBy>재혁 양</cp:lastModifiedBy>
  <cp:revision>22</cp:revision>
  <dcterms:created xsi:type="dcterms:W3CDTF">2024-04-19T11:10:36Z</dcterms:created>
  <dcterms:modified xsi:type="dcterms:W3CDTF">2024-04-21T14:54:39Z</dcterms:modified>
</cp:coreProperties>
</file>